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notesMasterIdLst>
    <p:notesMasterId r:id="rId17"/>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esProps" Target="presProps.xml"/><Relationship Id="rId19" Type="http://schemas.openxmlformats.org/officeDocument/2006/relationships/viewProps" Target="viewProps.xml"/><Relationship Id="rId20" Type="http://schemas.openxmlformats.org/officeDocument/2006/relationships/theme" Target="theme/theme1.xml"/><Relationship Id="rId21" Type="http://schemas.openxmlformats.org/officeDocument/2006/relationships/tableStyles" Target="tableStyles.xml"/></Relationships>
</file>

<file path=ppt/media/>
</file>

<file path=ppt/media/image-1-1.png>
</file>

<file path=ppt/media/image-1-2.png>
</file>

<file path=ppt/media/image-1-3.png>
</file>

<file path=ppt/media/image-10-1.png>
</file>

<file path=ppt/media/image-10-2.png>
</file>

<file path=ppt/media/image-11-1.png>
</file>

<file path=ppt/media/image-11-2.png>
</file>

<file path=ppt/media/image-12-1.png>
</file>

<file path=ppt/media/image-12-2.png>
</file>

<file path=ppt/media/image-12-3.png>
</file>

<file path=ppt/media/image-13-1.png>
</file>

<file path=ppt/media/image-13-2.png>
</file>

<file path=ppt/media/image-13-3.png>
</file>

<file path=ppt/media/image-14-1.png>
</file>

<file path=ppt/media/image-14-2.png>
</file>

<file path=ppt/media/image-15-1.png>
</file>

<file path=ppt/media/image-15-2.png>
</file>

<file path=ppt/media/image-15-3.png>
</file>

<file path=ppt/media/image-2-1.png>
</file>

<file path=ppt/media/image-2-2.png>
</file>

<file path=ppt/media/image-2-3.png>
</file>

<file path=ppt/media/image-3-1.png>
</file>

<file path=ppt/media/image-3-2.png>
</file>

<file path=ppt/media/image-3-3.png>
</file>

<file path=ppt/media/image-3-4.png>
</file>

<file path=ppt/media/image-3-5.png>
</file>

<file path=ppt/media/image-4-1.png>
</file>

<file path=ppt/media/image-4-2.png>
</file>

<file path=ppt/media/image-5-1.png>
</file>

<file path=ppt/media/image-5-2.png>
</file>

<file path=ppt/media/image-5-3.png>
</file>

<file path=ppt/media/image-5-4.png>
</file>

<file path=ppt/media/image-5-5.png>
</file>

<file path=ppt/media/image-6-1.png>
</file>

<file path=ppt/media/image-6-2.png>
</file>

<file path=ppt/media/image-6-3.png>
</file>

<file path=ppt/media/image-7-1.png>
</file>

<file path=ppt/media/image-7-2.png>
</file>

<file path=ppt/media/image-7-3.png>
</file>

<file path=ppt/media/image-7-4.png>
</file>

<file path=ppt/media/image-7-5.png>
</file>

<file path=ppt/media/image-8-1.png>
</file>

<file path=ppt/media/image-8-2.png>
</file>

<file path=ppt/media/image-8-3.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4" Type="http://schemas.openxmlformats.org/officeDocument/2006/relationships/slideLayout" Target="../slideLayouts/slideLayout1.xml"/><Relationship Id="rId5"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1.png"/><Relationship Id="rId2" Type="http://schemas.openxmlformats.org/officeDocument/2006/relationships/image" Target="../media/image-11-2.png"/><Relationship Id="rId4" Type="http://schemas.openxmlformats.org/officeDocument/2006/relationships/slideLayout" Target="../slideLayouts/slideLayout1.xml"/><Relationship Id="rId5"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image" Target="../media/image-12-3.png"/><Relationship Id="rId5" Type="http://schemas.openxmlformats.org/officeDocument/2006/relationships/slideLayout" Target="../slideLayouts/slideLayout1.xml"/><Relationship Id="rId6"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3-1.png"/><Relationship Id="rId2" Type="http://schemas.openxmlformats.org/officeDocument/2006/relationships/image" Target="../media/image-13-2.png"/><Relationship Id="rId3" Type="http://schemas.openxmlformats.org/officeDocument/2006/relationships/image" Target="../media/image-13-3.png"/><Relationship Id="rId5" Type="http://schemas.openxmlformats.org/officeDocument/2006/relationships/slideLayout" Target="../slideLayouts/slideLayout1.xml"/><Relationship Id="rId6"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4-1.png"/><Relationship Id="rId2" Type="http://schemas.openxmlformats.org/officeDocument/2006/relationships/image" Target="../media/image-14-2.png"/><Relationship Id="rId4" Type="http://schemas.openxmlformats.org/officeDocument/2006/relationships/slideLayout" Target="../slideLayouts/slideLayout1.xml"/><Relationship Id="rId5"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5-1.png"/><Relationship Id="rId2" Type="http://schemas.openxmlformats.org/officeDocument/2006/relationships/image" Target="../media/image-15-2.png"/><Relationship Id="rId3" Type="http://schemas.openxmlformats.org/officeDocument/2006/relationships/image" Target="../media/image-15-3.png"/><Relationship Id="rId5" Type="http://schemas.openxmlformats.org/officeDocument/2006/relationships/slideLayout" Target="../slideLayouts/slideLayout1.xml"/><Relationship Id="rId6"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png"/><Relationship Id="rId7" Type="http://schemas.openxmlformats.org/officeDocument/2006/relationships/slideLayout" Target="../slideLayouts/slideLayout1.xml"/><Relationship Id="rId8"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7" Type="http://schemas.openxmlformats.org/officeDocument/2006/relationships/slideLayout" Target="../slideLayouts/slideLayout1.xml"/><Relationship Id="rId8"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5" Type="http://schemas.openxmlformats.org/officeDocument/2006/relationships/slideLayout" Target="../slideLayouts/slideLayout1.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7" Type="http://schemas.openxmlformats.org/officeDocument/2006/relationships/slideLayout" Target="../slideLayouts/slideLayout1.xml"/><Relationship Id="rId8"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5" Type="http://schemas.openxmlformats.org/officeDocument/2006/relationships/slideLayout" Target="../slideLayouts/slideLayout1.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0"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image" Target="../media/image-9-5.png"/><Relationship Id="rId6" Type="http://schemas.openxmlformats.org/officeDocument/2006/relationships/image" Target="../media/image-9-6.png"/><Relationship Id="rId7" Type="http://schemas.openxmlformats.org/officeDocument/2006/relationships/image" Target="../media/image-9-7.png"/><Relationship Id="rId8" Type="http://schemas.openxmlformats.org/officeDocument/2006/relationships/image" Target="../media/image-9-8.png"/><Relationship Id="rId9" Type="http://schemas.openxmlformats.org/officeDocument/2006/relationships/image" Target="../media/image-9-9.png"/><Relationship Id="rId11" Type="http://schemas.openxmlformats.org/officeDocument/2006/relationships/slideLayout" Target="../slideLayouts/slideLayout1.xml"/><Relationship Id="rId1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r>
          <p:cNvPicPr>
            <a:picLocks noChangeAspect="1"/>
          </p:cNvPicPr>
          <p:nvPr/>
        </p:nvPicPr>
        <p:blipFill>
          <a:blip r:embed="rId2"/>
          <a:stretch>
            <a:fillRect/>
          </a:stretch>
        </p:blipFill>
        <p:spPr>
          <a:xfrm>
            <a:off x="5944314" y="1004888"/>
            <a:ext cx="2741652" cy="2406253"/>
          </a:xfrm>
          <a:prstGeom prst="rect">
            <a:avLst/>
          </a:prstGeom>
        </p:spPr>
      </p:pic>
      <p:sp>
        <p:nvSpPr>
          <p:cNvPr id="5" name="Text 1"/>
          <p:cNvSpPr/>
          <p:nvPr/>
        </p:nvSpPr>
        <p:spPr>
          <a:xfrm>
            <a:off x="1760220" y="3744397"/>
            <a:ext cx="9752409" cy="730806"/>
          </a:xfrm>
          <a:prstGeom prst="rect">
            <a:avLst/>
          </a:prstGeom>
          <a:noFill/>
          <a:ln/>
        </p:spPr>
        <p:txBody>
          <a:bodyPr wrap="none" rtlCol="0" anchor="t"/>
          <a:lstStyle/>
          <a:p>
            <a:pPr indent="0" marL="0">
              <a:lnSpc>
                <a:spcPts val="5755"/>
              </a:lnSpc>
              <a:buNone/>
            </a:pPr>
            <a:r>
              <a:rPr lang="en-US" sz="4604" b="1" dirty="0">
                <a:solidFill>
                  <a:srgbClr val="000000"/>
                </a:solidFill>
                <a:latin typeface="Barlow" pitchFamily="34" charset="0"/>
                <a:ea typeface="Barlow" pitchFamily="34" charset="-122"/>
                <a:cs typeface="Barlow" pitchFamily="34" charset="-120"/>
              </a:rPr>
              <a:t>   Summer Internship Research Report</a:t>
            </a:r>
            <a:endParaRPr lang="en-US" sz="4604" dirty="0"/>
          </a:p>
        </p:txBody>
      </p:sp>
      <p:sp>
        <p:nvSpPr>
          <p:cNvPr id="6" name="Text 2"/>
          <p:cNvSpPr/>
          <p:nvPr/>
        </p:nvSpPr>
        <p:spPr>
          <a:xfrm>
            <a:off x="1760220" y="4808458"/>
            <a:ext cx="11109960" cy="416600"/>
          </a:xfrm>
          <a:prstGeom prst="rect">
            <a:avLst/>
          </a:prstGeom>
          <a:noFill/>
          <a:ln/>
        </p:spPr>
        <p:txBody>
          <a:bodyPr wrap="none" rtlCol="0" anchor="t"/>
          <a:lstStyle/>
          <a:p>
            <a:pPr algn="ctr" indent="0" marL="0">
              <a:lnSpc>
                <a:spcPts val="3281"/>
              </a:lnSpc>
              <a:buNone/>
            </a:pPr>
            <a:r>
              <a:rPr lang="en-US" sz="2187" b="1" dirty="0">
                <a:solidFill>
                  <a:srgbClr val="272525"/>
                </a:solidFill>
                <a:latin typeface="Montserrat" pitchFamily="34" charset="0"/>
                <a:ea typeface="Montserrat" pitchFamily="34" charset="-122"/>
                <a:cs typeface="Montserrat" pitchFamily="34" charset="-120"/>
              </a:rPr>
              <a:t>By:</a:t>
            </a:r>
            <a:pPr algn="ctr" indent="0" marL="0">
              <a:lnSpc>
                <a:spcPts val="3281"/>
              </a:lnSpc>
              <a:buNone/>
            </a:pPr>
            <a:r>
              <a:rPr lang="en-US" sz="2187" dirty="0">
                <a:solidFill>
                  <a:srgbClr val="272525"/>
                </a:solidFill>
                <a:latin typeface="Montserrat" pitchFamily="34" charset="0"/>
                <a:ea typeface="Montserrat" pitchFamily="34" charset="-122"/>
                <a:cs typeface="Montserrat" pitchFamily="34" charset="-120"/>
              </a:rPr>
              <a:t> Mr. Sumeet Rodiya </a:t>
            </a:r>
            <a:pPr algn="ctr" indent="0" marL="0">
              <a:lnSpc>
                <a:spcPts val="3281"/>
              </a:lnSpc>
              <a:buNone/>
            </a:pPr>
            <a:r>
              <a:rPr lang="en-US" sz="2187" b="1" dirty="0">
                <a:solidFill>
                  <a:srgbClr val="272525"/>
                </a:solidFill>
                <a:latin typeface="Montserrat" pitchFamily="34" charset="0"/>
                <a:ea typeface="Montserrat" pitchFamily="34" charset="-122"/>
                <a:cs typeface="Montserrat" pitchFamily="34" charset="-120"/>
              </a:rPr>
              <a:t>(BT22CSD054) </a:t>
            </a:r>
            <a:pPr algn="ctr" indent="0" marL="0">
              <a:lnSpc>
                <a:spcPts val="3281"/>
              </a:lnSpc>
              <a:buNone/>
            </a:pPr>
            <a:r>
              <a:rPr lang="en-US" sz="2187" dirty="0">
                <a:solidFill>
                  <a:srgbClr val="272525"/>
                </a:solidFill>
                <a:latin typeface="Montserrat" pitchFamily="34" charset="0"/>
                <a:ea typeface="Montserrat" pitchFamily="34" charset="-122"/>
                <a:cs typeface="Montserrat" pitchFamily="34" charset="-120"/>
              </a:rPr>
              <a:t>&amp; Vijay Patidar </a:t>
            </a:r>
            <a:pPr algn="ctr" indent="0" marL="0">
              <a:lnSpc>
                <a:spcPts val="3281"/>
              </a:lnSpc>
              <a:buNone/>
            </a:pPr>
            <a:r>
              <a:rPr lang="en-US" sz="2187" b="1" dirty="0">
                <a:solidFill>
                  <a:srgbClr val="272525"/>
                </a:solidFill>
                <a:latin typeface="Montserrat" pitchFamily="34" charset="0"/>
                <a:ea typeface="Montserrat" pitchFamily="34" charset="-122"/>
                <a:cs typeface="Montserrat" pitchFamily="34" charset="-120"/>
              </a:rPr>
              <a:t>(BT22CSD037) </a:t>
            </a:r>
            <a:endParaRPr lang="en-US" sz="2187" dirty="0"/>
          </a:p>
        </p:txBody>
      </p:sp>
      <p:sp>
        <p:nvSpPr>
          <p:cNvPr id="7" name="Text 3"/>
          <p:cNvSpPr/>
          <p:nvPr/>
        </p:nvSpPr>
        <p:spPr>
          <a:xfrm>
            <a:off x="1760220" y="5474970"/>
            <a:ext cx="11109960" cy="416600"/>
          </a:xfrm>
          <a:prstGeom prst="rect">
            <a:avLst/>
          </a:prstGeom>
          <a:noFill/>
          <a:ln/>
        </p:spPr>
        <p:txBody>
          <a:bodyPr wrap="none" rtlCol="0" anchor="t"/>
          <a:lstStyle/>
          <a:p>
            <a:pPr algn="ctr" indent="0" marL="0">
              <a:lnSpc>
                <a:spcPts val="3281"/>
              </a:lnSpc>
              <a:buNone/>
            </a:pPr>
            <a:r>
              <a:rPr lang="en-US" sz="2187" b="1" dirty="0">
                <a:solidFill>
                  <a:srgbClr val="272525"/>
                </a:solidFill>
                <a:latin typeface="Montserrat" pitchFamily="34" charset="0"/>
                <a:ea typeface="Montserrat" pitchFamily="34" charset="-122"/>
                <a:cs typeface="Montserrat" pitchFamily="34" charset="-120"/>
              </a:rPr>
              <a:t>Under Supervision of </a:t>
            </a:r>
            <a:pPr algn="ctr" indent="0" marL="0">
              <a:lnSpc>
                <a:spcPts val="3281"/>
              </a:lnSpc>
              <a:buNone/>
            </a:pPr>
            <a:r>
              <a:rPr lang="en-US" sz="2187" dirty="0">
                <a:solidFill>
                  <a:srgbClr val="272525"/>
                </a:solidFill>
                <a:latin typeface="Montserrat" pitchFamily="34" charset="0"/>
                <a:ea typeface="Montserrat" pitchFamily="34" charset="-122"/>
                <a:cs typeface="Montserrat" pitchFamily="34" charset="-120"/>
              </a:rPr>
              <a:t>: Dr. Jitendra Tembhurne </a:t>
            </a:r>
            <a:endParaRPr lang="en-US" sz="2187" dirty="0"/>
          </a:p>
        </p:txBody>
      </p:sp>
      <p:sp>
        <p:nvSpPr>
          <p:cNvPr id="8" name="Text 4"/>
          <p:cNvSpPr/>
          <p:nvPr/>
        </p:nvSpPr>
        <p:spPr>
          <a:xfrm>
            <a:off x="1760220" y="6141482"/>
            <a:ext cx="11109960" cy="416600"/>
          </a:xfrm>
          <a:prstGeom prst="rect">
            <a:avLst/>
          </a:prstGeom>
          <a:noFill/>
          <a:ln/>
        </p:spPr>
        <p:txBody>
          <a:bodyPr wrap="none" rtlCol="0" anchor="t"/>
          <a:lstStyle/>
          <a:p>
            <a:pPr algn="ctr" indent="0" marL="0">
              <a:lnSpc>
                <a:spcPts val="3281"/>
              </a:lnSpc>
              <a:buNone/>
            </a:pPr>
            <a:r>
              <a:rPr lang="en-US" sz="2187" b="1" dirty="0">
                <a:solidFill>
                  <a:srgbClr val="272525"/>
                </a:solidFill>
                <a:latin typeface="Montserrat" pitchFamily="34" charset="0"/>
                <a:ea typeface="Montserrat" pitchFamily="34" charset="-122"/>
                <a:cs typeface="Montserrat" pitchFamily="34" charset="-120"/>
              </a:rPr>
              <a:t>Subject</a:t>
            </a:r>
            <a:pPr algn="ctr" indent="0" marL="0">
              <a:lnSpc>
                <a:spcPts val="3281"/>
              </a:lnSpc>
              <a:buNone/>
            </a:pPr>
            <a:r>
              <a:rPr lang="en-US" sz="2187" dirty="0">
                <a:solidFill>
                  <a:srgbClr val="272525"/>
                </a:solidFill>
                <a:latin typeface="Montserrat" pitchFamily="34" charset="0"/>
                <a:ea typeface="Montserrat" pitchFamily="34" charset="-122"/>
                <a:cs typeface="Montserrat" pitchFamily="34" charset="-120"/>
              </a:rPr>
              <a:t>: Deep-Fake Detection using Deep Learning. </a:t>
            </a:r>
            <a:endParaRPr lang="en-US" sz="2187" dirty="0"/>
          </a:p>
        </p:txBody>
      </p:sp>
      <p:sp>
        <p:nvSpPr>
          <p:cNvPr id="9" name="Text 5"/>
          <p:cNvSpPr/>
          <p:nvPr/>
        </p:nvSpPr>
        <p:spPr>
          <a:xfrm>
            <a:off x="1760220" y="6807994"/>
            <a:ext cx="11109960" cy="416600"/>
          </a:xfrm>
          <a:prstGeom prst="rect">
            <a:avLst/>
          </a:prstGeom>
          <a:noFill/>
          <a:ln/>
        </p:spPr>
        <p:txBody>
          <a:bodyPr wrap="none" rtlCol="0" anchor="t"/>
          <a:lstStyle/>
          <a:p>
            <a:pPr algn="ctr" indent="0" marL="0">
              <a:lnSpc>
                <a:spcPts val="3281"/>
              </a:lnSpc>
              <a:buNone/>
            </a:pPr>
            <a:r>
              <a:rPr lang="en-US" sz="2187" b="1" dirty="0">
                <a:solidFill>
                  <a:srgbClr val="272525"/>
                </a:solidFill>
                <a:latin typeface="Montserrat" pitchFamily="34" charset="0"/>
                <a:ea typeface="Montserrat" pitchFamily="34" charset="-122"/>
                <a:cs typeface="Montserrat" pitchFamily="34" charset="-120"/>
              </a:rPr>
              <a:t>Date :</a:t>
            </a:r>
            <a:pPr algn="ctr" indent="0" marL="0">
              <a:lnSpc>
                <a:spcPts val="3281"/>
              </a:lnSpc>
              <a:buNone/>
            </a:pPr>
            <a:r>
              <a:rPr lang="en-US" sz="2187" dirty="0">
                <a:solidFill>
                  <a:srgbClr val="272525"/>
                </a:solidFill>
                <a:latin typeface="Montserrat" pitchFamily="34" charset="0"/>
                <a:ea typeface="Montserrat" pitchFamily="34" charset="-122"/>
                <a:cs typeface="Montserrat" pitchFamily="34" charset="-120"/>
              </a:rPr>
              <a:t> 15 June 2024</a:t>
            </a:r>
            <a:endParaRPr lang="en-US" sz="2187" dirty="0"/>
          </a:p>
        </p:txBody>
      </p:sp>
      <p:pic>
        <p:nvPicPr>
          <p:cNvPr id="10"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0791"/>
          </a:xfrm>
          <a:prstGeom prst="rect">
            <a:avLst/>
          </a:prstGeom>
          <a:solidFill>
            <a:srgbClr val="EEEFF5"/>
          </a:solidFill>
          <a:ln/>
        </p:spPr>
      </p:sp>
      <p:sp>
        <p:nvSpPr>
          <p:cNvPr id="4" name="Text 1"/>
          <p:cNvSpPr/>
          <p:nvPr/>
        </p:nvSpPr>
        <p:spPr>
          <a:xfrm>
            <a:off x="2903934" y="485180"/>
            <a:ext cx="7986117" cy="580430"/>
          </a:xfrm>
          <a:prstGeom prst="rect">
            <a:avLst/>
          </a:prstGeom>
          <a:noFill/>
          <a:ln/>
        </p:spPr>
        <p:txBody>
          <a:bodyPr wrap="none" rtlCol="0" anchor="t"/>
          <a:lstStyle/>
          <a:p>
            <a:pPr indent="0" marL="0">
              <a:lnSpc>
                <a:spcPts val="4570"/>
              </a:lnSpc>
              <a:buNone/>
            </a:pPr>
            <a:r>
              <a:rPr lang="en-US" sz="3656" b="1" dirty="0">
                <a:solidFill>
                  <a:srgbClr val="396AF1"/>
                </a:solidFill>
                <a:latin typeface="Barlow" pitchFamily="34" charset="0"/>
                <a:ea typeface="Barlow" pitchFamily="34" charset="-122"/>
                <a:cs typeface="Barlow" pitchFamily="34" charset="-120"/>
              </a:rPr>
              <a:t>  Deepfake Detection Model Framework</a:t>
            </a:r>
            <a:endParaRPr lang="en-US" sz="3656" dirty="0"/>
          </a:p>
        </p:txBody>
      </p:sp>
      <p:sp>
        <p:nvSpPr>
          <p:cNvPr id="5" name="Shape 2"/>
          <p:cNvSpPr/>
          <p:nvPr/>
        </p:nvSpPr>
        <p:spPr>
          <a:xfrm>
            <a:off x="2903934" y="1418511"/>
            <a:ext cx="1470422" cy="1278255"/>
          </a:xfrm>
          <a:prstGeom prst="roundRect">
            <a:avLst>
              <a:gd name="adj" fmla="val 8282"/>
            </a:avLst>
          </a:prstGeom>
          <a:solidFill>
            <a:srgbClr val="EEEFF5"/>
          </a:solidFill>
          <a:ln/>
        </p:spPr>
      </p:sp>
      <p:sp>
        <p:nvSpPr>
          <p:cNvPr id="6" name="Text 3"/>
          <p:cNvSpPr/>
          <p:nvPr/>
        </p:nvSpPr>
        <p:spPr>
          <a:xfrm>
            <a:off x="3080385" y="1892141"/>
            <a:ext cx="78105" cy="330875"/>
          </a:xfrm>
          <a:prstGeom prst="rect">
            <a:avLst/>
          </a:prstGeom>
          <a:noFill/>
          <a:ln/>
        </p:spPr>
        <p:txBody>
          <a:bodyPr wrap="none" rtlCol="0" anchor="t"/>
          <a:lstStyle/>
          <a:p>
            <a:pPr algn="ctr" indent="0" marL="0">
              <a:lnSpc>
                <a:spcPts val="2605"/>
              </a:lnSpc>
              <a:buNone/>
            </a:pPr>
            <a:r>
              <a:rPr lang="en-US" sz="1737" b="1" dirty="0">
                <a:solidFill>
                  <a:srgbClr val="396AF1"/>
                </a:solidFill>
                <a:latin typeface="Barlow" pitchFamily="34" charset="0"/>
                <a:ea typeface="Barlow" pitchFamily="34" charset="-122"/>
                <a:cs typeface="Barlow" pitchFamily="34" charset="-120"/>
              </a:rPr>
              <a:t>1</a:t>
            </a:r>
            <a:endParaRPr lang="en-US" sz="1737" dirty="0"/>
          </a:p>
        </p:txBody>
      </p:sp>
      <p:sp>
        <p:nvSpPr>
          <p:cNvPr id="7" name="Text 4"/>
          <p:cNvSpPr/>
          <p:nvPr/>
        </p:nvSpPr>
        <p:spPr>
          <a:xfrm>
            <a:off x="4550807" y="1594961"/>
            <a:ext cx="3398044" cy="290155"/>
          </a:xfrm>
          <a:prstGeom prst="rect">
            <a:avLst/>
          </a:prstGeom>
          <a:noFill/>
          <a:ln/>
        </p:spPr>
        <p:txBody>
          <a:bodyPr wrap="none" rtlCol="0" anchor="t"/>
          <a:lstStyle/>
          <a:p>
            <a:pPr algn="l" indent="0" marL="0">
              <a:lnSpc>
                <a:spcPts val="2285"/>
              </a:lnSpc>
              <a:buNone/>
            </a:pPr>
            <a:r>
              <a:rPr lang="en-US" sz="1828" b="1" dirty="0">
                <a:solidFill>
                  <a:srgbClr val="396AF1"/>
                </a:solidFill>
                <a:latin typeface="Barlow" pitchFamily="34" charset="0"/>
                <a:ea typeface="Barlow" pitchFamily="34" charset="-122"/>
                <a:cs typeface="Barlow" pitchFamily="34" charset="-120"/>
              </a:rPr>
              <a:t>Long Short-Term Memory (LSTM)</a:t>
            </a:r>
            <a:endParaRPr lang="en-US" sz="1828" dirty="0"/>
          </a:p>
        </p:txBody>
      </p:sp>
      <p:sp>
        <p:nvSpPr>
          <p:cNvPr id="8" name="Text 5"/>
          <p:cNvSpPr/>
          <p:nvPr/>
        </p:nvSpPr>
        <p:spPr>
          <a:xfrm>
            <a:off x="4550807" y="1990963"/>
            <a:ext cx="6999208" cy="529352"/>
          </a:xfrm>
          <a:prstGeom prst="rect">
            <a:avLst/>
          </a:prstGeom>
          <a:noFill/>
          <a:ln/>
        </p:spPr>
        <p:txBody>
          <a:bodyPr wrap="square" rtlCol="0" anchor="t"/>
          <a:lstStyle/>
          <a:p>
            <a:pPr algn="l" indent="0" marL="0">
              <a:lnSpc>
                <a:spcPts val="2084"/>
              </a:lnSpc>
              <a:buNone/>
            </a:pPr>
            <a:r>
              <a:rPr lang="en-US" sz="1389" dirty="0">
                <a:solidFill>
                  <a:srgbClr val="272525"/>
                </a:solidFill>
                <a:latin typeface="Montserrat" pitchFamily="34" charset="0"/>
                <a:ea typeface="Montserrat" pitchFamily="34" charset="-122"/>
                <a:cs typeface="Montserrat" pitchFamily="34" charset="-120"/>
              </a:rPr>
              <a:t>LSTM networks are specifically designed to handle long-term dependencies in sequential data.</a:t>
            </a:r>
            <a:endParaRPr lang="en-US" sz="1389" dirty="0"/>
          </a:p>
        </p:txBody>
      </p:sp>
      <p:sp>
        <p:nvSpPr>
          <p:cNvPr id="9" name="Shape 6"/>
          <p:cNvSpPr/>
          <p:nvPr/>
        </p:nvSpPr>
        <p:spPr>
          <a:xfrm>
            <a:off x="4462582" y="2644914"/>
            <a:ext cx="7175659" cy="39648"/>
          </a:xfrm>
          <a:prstGeom prst="roundRect">
            <a:avLst>
              <a:gd name="adj" fmla="val 267027"/>
            </a:avLst>
          </a:prstGeom>
          <a:solidFill>
            <a:srgbClr val="EEEFF5"/>
          </a:solidFill>
          <a:ln/>
        </p:spPr>
      </p:sp>
      <p:sp>
        <p:nvSpPr>
          <p:cNvPr id="10" name="Shape 7"/>
          <p:cNvSpPr/>
          <p:nvPr/>
        </p:nvSpPr>
        <p:spPr>
          <a:xfrm>
            <a:off x="2903934" y="2784991"/>
            <a:ext cx="2940844" cy="1807607"/>
          </a:xfrm>
          <a:prstGeom prst="roundRect">
            <a:avLst>
              <a:gd name="adj" fmla="val 5857"/>
            </a:avLst>
          </a:prstGeom>
          <a:solidFill>
            <a:srgbClr val="EEEFF5"/>
          </a:solidFill>
          <a:ln/>
        </p:spPr>
      </p:sp>
      <p:sp>
        <p:nvSpPr>
          <p:cNvPr id="11" name="Text 8"/>
          <p:cNvSpPr/>
          <p:nvPr/>
        </p:nvSpPr>
        <p:spPr>
          <a:xfrm>
            <a:off x="3080385" y="3523298"/>
            <a:ext cx="123587" cy="330875"/>
          </a:xfrm>
          <a:prstGeom prst="rect">
            <a:avLst/>
          </a:prstGeom>
          <a:noFill/>
          <a:ln/>
        </p:spPr>
        <p:txBody>
          <a:bodyPr wrap="none" rtlCol="0" anchor="t"/>
          <a:lstStyle/>
          <a:p>
            <a:pPr algn="ctr" indent="0" marL="0">
              <a:lnSpc>
                <a:spcPts val="2605"/>
              </a:lnSpc>
              <a:buNone/>
            </a:pPr>
            <a:r>
              <a:rPr lang="en-US" sz="1737" b="1" dirty="0">
                <a:solidFill>
                  <a:srgbClr val="396AF1"/>
                </a:solidFill>
                <a:latin typeface="Barlow" pitchFamily="34" charset="0"/>
                <a:ea typeface="Barlow" pitchFamily="34" charset="-122"/>
                <a:cs typeface="Barlow" pitchFamily="34" charset="-120"/>
              </a:rPr>
              <a:t>2</a:t>
            </a:r>
            <a:endParaRPr lang="en-US" sz="1737" dirty="0"/>
          </a:p>
        </p:txBody>
      </p:sp>
      <p:sp>
        <p:nvSpPr>
          <p:cNvPr id="12" name="Text 9"/>
          <p:cNvSpPr/>
          <p:nvPr/>
        </p:nvSpPr>
        <p:spPr>
          <a:xfrm>
            <a:off x="6021229" y="2961442"/>
            <a:ext cx="3931087" cy="290155"/>
          </a:xfrm>
          <a:prstGeom prst="rect">
            <a:avLst/>
          </a:prstGeom>
          <a:noFill/>
          <a:ln/>
        </p:spPr>
        <p:txBody>
          <a:bodyPr wrap="none" rtlCol="0" anchor="t"/>
          <a:lstStyle/>
          <a:p>
            <a:pPr algn="l" indent="0" marL="0">
              <a:lnSpc>
                <a:spcPts val="2285"/>
              </a:lnSpc>
              <a:buNone/>
            </a:pPr>
            <a:r>
              <a:rPr lang="en-US" sz="1828" b="1" dirty="0">
                <a:solidFill>
                  <a:srgbClr val="396AF1"/>
                </a:solidFill>
                <a:latin typeface="Barlow" pitchFamily="34" charset="0"/>
                <a:ea typeface="Barlow" pitchFamily="34" charset="-122"/>
                <a:cs typeface="Barlow" pitchFamily="34" charset="-120"/>
              </a:rPr>
              <a:t> Heirachal Attention Mechanism (HAM)</a:t>
            </a:r>
            <a:endParaRPr lang="en-US" sz="1828" dirty="0"/>
          </a:p>
        </p:txBody>
      </p:sp>
      <p:sp>
        <p:nvSpPr>
          <p:cNvPr id="13" name="Text 10"/>
          <p:cNvSpPr/>
          <p:nvPr/>
        </p:nvSpPr>
        <p:spPr>
          <a:xfrm>
            <a:off x="6021229" y="3357443"/>
            <a:ext cx="5528786" cy="1058704"/>
          </a:xfrm>
          <a:prstGeom prst="rect">
            <a:avLst/>
          </a:prstGeom>
          <a:noFill/>
          <a:ln/>
        </p:spPr>
        <p:txBody>
          <a:bodyPr wrap="square" rtlCol="0" anchor="t"/>
          <a:lstStyle/>
          <a:p>
            <a:pPr algn="l" indent="0" marL="0">
              <a:lnSpc>
                <a:spcPts val="2084"/>
              </a:lnSpc>
              <a:buNone/>
            </a:pPr>
            <a:r>
              <a:rPr lang="en-US" sz="1389" dirty="0">
                <a:solidFill>
                  <a:srgbClr val="272525"/>
                </a:solidFill>
                <a:latin typeface="Montserrat" pitchFamily="34" charset="0"/>
                <a:ea typeface="Montserrat" pitchFamily="34" charset="-122"/>
                <a:cs typeface="Montserrat" pitchFamily="34" charset="-120"/>
              </a:rPr>
              <a:t>An attention layer is integrated into the LSTM. This mechanism allows the model to focus on the most relevant parts of the sequence, enhancing its ability to identify important temporal features.</a:t>
            </a:r>
            <a:endParaRPr lang="en-US" sz="1389" dirty="0"/>
          </a:p>
        </p:txBody>
      </p:sp>
      <p:sp>
        <p:nvSpPr>
          <p:cNvPr id="14" name="Shape 11"/>
          <p:cNvSpPr/>
          <p:nvPr/>
        </p:nvSpPr>
        <p:spPr>
          <a:xfrm>
            <a:off x="5933003" y="4540746"/>
            <a:ext cx="5705237" cy="39648"/>
          </a:xfrm>
          <a:prstGeom prst="roundRect">
            <a:avLst>
              <a:gd name="adj" fmla="val 267027"/>
            </a:avLst>
          </a:prstGeom>
          <a:solidFill>
            <a:srgbClr val="EEEFF5"/>
          </a:solidFill>
          <a:ln/>
        </p:spPr>
      </p:sp>
      <p:sp>
        <p:nvSpPr>
          <p:cNvPr id="15" name="Shape 12"/>
          <p:cNvSpPr/>
          <p:nvPr/>
        </p:nvSpPr>
        <p:spPr>
          <a:xfrm>
            <a:off x="2903934" y="4680823"/>
            <a:ext cx="4411266" cy="2336959"/>
          </a:xfrm>
          <a:prstGeom prst="roundRect">
            <a:avLst>
              <a:gd name="adj" fmla="val 4530"/>
            </a:avLst>
          </a:prstGeom>
          <a:solidFill>
            <a:srgbClr val="EEEFF5"/>
          </a:solidFill>
          <a:ln/>
        </p:spPr>
      </p:sp>
      <p:sp>
        <p:nvSpPr>
          <p:cNvPr id="16" name="Text 13"/>
          <p:cNvSpPr/>
          <p:nvPr/>
        </p:nvSpPr>
        <p:spPr>
          <a:xfrm>
            <a:off x="3080385" y="5683806"/>
            <a:ext cx="119182" cy="330875"/>
          </a:xfrm>
          <a:prstGeom prst="rect">
            <a:avLst/>
          </a:prstGeom>
          <a:noFill/>
          <a:ln/>
        </p:spPr>
        <p:txBody>
          <a:bodyPr wrap="none" rtlCol="0" anchor="t"/>
          <a:lstStyle/>
          <a:p>
            <a:pPr algn="ctr" indent="0" marL="0">
              <a:lnSpc>
                <a:spcPts val="2605"/>
              </a:lnSpc>
              <a:buNone/>
            </a:pPr>
            <a:r>
              <a:rPr lang="en-US" sz="1737" b="1" dirty="0">
                <a:solidFill>
                  <a:srgbClr val="396AF1"/>
                </a:solidFill>
                <a:latin typeface="Barlow" pitchFamily="34" charset="0"/>
                <a:ea typeface="Barlow" pitchFamily="34" charset="-122"/>
                <a:cs typeface="Barlow" pitchFamily="34" charset="-120"/>
              </a:rPr>
              <a:t>3</a:t>
            </a:r>
            <a:endParaRPr lang="en-US" sz="1737" dirty="0"/>
          </a:p>
        </p:txBody>
      </p:sp>
      <p:sp>
        <p:nvSpPr>
          <p:cNvPr id="17" name="Text 14"/>
          <p:cNvSpPr/>
          <p:nvPr/>
        </p:nvSpPr>
        <p:spPr>
          <a:xfrm>
            <a:off x="7491651" y="4857274"/>
            <a:ext cx="3425904" cy="290155"/>
          </a:xfrm>
          <a:prstGeom prst="rect">
            <a:avLst/>
          </a:prstGeom>
          <a:noFill/>
          <a:ln/>
        </p:spPr>
        <p:txBody>
          <a:bodyPr wrap="none" rtlCol="0" anchor="t"/>
          <a:lstStyle/>
          <a:p>
            <a:pPr algn="l" indent="0" marL="0">
              <a:lnSpc>
                <a:spcPts val="2285"/>
              </a:lnSpc>
              <a:buNone/>
            </a:pPr>
            <a:r>
              <a:rPr lang="en-US" sz="1828" b="1" dirty="0">
                <a:solidFill>
                  <a:srgbClr val="396AF1"/>
                </a:solidFill>
                <a:latin typeface="Barlow" pitchFamily="34" charset="0"/>
                <a:ea typeface="Barlow" pitchFamily="34" charset="-122"/>
                <a:cs typeface="Barlow" pitchFamily="34" charset="-120"/>
              </a:rPr>
              <a:t>Stacking Ensemble Meta-Learner</a:t>
            </a:r>
            <a:endParaRPr lang="en-US" sz="1828" dirty="0"/>
          </a:p>
        </p:txBody>
      </p:sp>
      <p:sp>
        <p:nvSpPr>
          <p:cNvPr id="18" name="Text 15"/>
          <p:cNvSpPr/>
          <p:nvPr/>
        </p:nvSpPr>
        <p:spPr>
          <a:xfrm>
            <a:off x="7491651" y="5253276"/>
            <a:ext cx="4058364" cy="1588056"/>
          </a:xfrm>
          <a:prstGeom prst="rect">
            <a:avLst/>
          </a:prstGeom>
          <a:noFill/>
          <a:ln/>
        </p:spPr>
        <p:txBody>
          <a:bodyPr wrap="square" rtlCol="0" anchor="t"/>
          <a:lstStyle/>
          <a:p>
            <a:pPr algn="l" indent="0" marL="0">
              <a:lnSpc>
                <a:spcPts val="2084"/>
              </a:lnSpc>
              <a:buNone/>
            </a:pPr>
            <a:r>
              <a:rPr lang="en-US" sz="1389" dirty="0">
                <a:solidFill>
                  <a:srgbClr val="272525"/>
                </a:solidFill>
                <a:latin typeface="Montserrat" pitchFamily="34" charset="0"/>
                <a:ea typeface="Montserrat" pitchFamily="34" charset="-122"/>
                <a:cs typeface="Montserrat" pitchFamily="34" charset="-120"/>
              </a:rPr>
              <a:t>A simple neural network (meta-learner) is trained on the outputs of the ResNet18 and LSTM models to learn the final decision boundary. This meta-learner aggregates the strengths of both models to improve prediction accuracy.</a:t>
            </a:r>
            <a:endParaRPr lang="en-US" sz="1389" dirty="0"/>
          </a:p>
        </p:txBody>
      </p:sp>
      <p:sp>
        <p:nvSpPr>
          <p:cNvPr id="19" name="Text 16"/>
          <p:cNvSpPr/>
          <p:nvPr/>
        </p:nvSpPr>
        <p:spPr>
          <a:xfrm>
            <a:off x="2903934" y="7216259"/>
            <a:ext cx="8822531" cy="529352"/>
          </a:xfrm>
          <a:prstGeom prst="rect">
            <a:avLst/>
          </a:prstGeom>
          <a:noFill/>
          <a:ln/>
        </p:spPr>
        <p:txBody>
          <a:bodyPr wrap="square" rtlCol="0" anchor="t"/>
          <a:lstStyle/>
          <a:p>
            <a:pPr indent="0" marL="0">
              <a:lnSpc>
                <a:spcPts val="2084"/>
              </a:lnSpc>
              <a:buNone/>
            </a:pPr>
            <a:r>
              <a:rPr lang="en-US" sz="1389" dirty="0">
                <a:solidFill>
                  <a:srgbClr val="272525"/>
                </a:solidFill>
                <a:latin typeface="Montserrat" pitchFamily="34" charset="0"/>
                <a:ea typeface="Montserrat" pitchFamily="34" charset="-122"/>
                <a:cs typeface="Montserrat" pitchFamily="34" charset="-120"/>
              </a:rPr>
              <a:t>These neural networks have proven effective in capturing the subtle temporal patterns and dependencies inherent in deepfake videos, enabling more accurate detection.</a:t>
            </a:r>
            <a:endParaRPr lang="en-US" sz="1389" dirty="0"/>
          </a:p>
        </p:txBody>
      </p:sp>
      <p:pic>
        <p:nvPicPr>
          <p:cNvPr id="20"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390531"/>
            <a:ext cx="11109960" cy="1461611"/>
          </a:xfrm>
          <a:prstGeom prst="rect">
            <a:avLst/>
          </a:prstGeom>
          <a:noFill/>
          <a:ln/>
        </p:spPr>
        <p:txBody>
          <a:bodyPr wrap="square" rtlCol="0" anchor="t"/>
          <a:lstStyle/>
          <a:p>
            <a:pPr indent="0" marL="0">
              <a:lnSpc>
                <a:spcPts val="5755"/>
              </a:lnSpc>
              <a:buNone/>
            </a:pPr>
            <a:r>
              <a:rPr lang="en-US" sz="4604" b="1" dirty="0">
                <a:solidFill>
                  <a:srgbClr val="396AF1"/>
                </a:solidFill>
                <a:latin typeface="Barlow" pitchFamily="34" charset="0"/>
                <a:ea typeface="Barlow" pitchFamily="34" charset="-122"/>
                <a:cs typeface="Barlow" pitchFamily="34" charset="-120"/>
              </a:rPr>
              <a:t>Datasets and Benchmarks for Deepfake Detection</a:t>
            </a:r>
            <a:endParaRPr lang="en-US" sz="4604" dirty="0"/>
          </a:p>
        </p:txBody>
      </p:sp>
      <p:sp>
        <p:nvSpPr>
          <p:cNvPr id="5" name="Text 2"/>
          <p:cNvSpPr/>
          <p:nvPr/>
        </p:nvSpPr>
        <p:spPr>
          <a:xfrm>
            <a:off x="1760220" y="3407569"/>
            <a:ext cx="3777734" cy="365522"/>
          </a:xfrm>
          <a:prstGeom prst="rect">
            <a:avLst/>
          </a:prstGeom>
          <a:noFill/>
          <a:ln/>
        </p:spPr>
        <p:txBody>
          <a:bodyPr wrap="none" rtlCol="0" anchor="t"/>
          <a:lstStyle/>
          <a:p>
            <a:pPr indent="0" marL="0">
              <a:lnSpc>
                <a:spcPts val="2878"/>
              </a:lnSpc>
              <a:buNone/>
            </a:pPr>
            <a:r>
              <a:rPr lang="en-US" sz="2302" b="1" dirty="0">
                <a:solidFill>
                  <a:srgbClr val="396AF1"/>
                </a:solidFill>
                <a:latin typeface="Barlow" pitchFamily="34" charset="0"/>
                <a:ea typeface="Barlow" pitchFamily="34" charset="-122"/>
                <a:cs typeface="Barlow" pitchFamily="34" charset="-120"/>
              </a:rPr>
              <a:t>Deepfake Detection Datasets</a:t>
            </a:r>
            <a:endParaRPr lang="en-US" sz="2302" dirty="0"/>
          </a:p>
        </p:txBody>
      </p:sp>
      <p:sp>
        <p:nvSpPr>
          <p:cNvPr id="6" name="Text 3"/>
          <p:cNvSpPr/>
          <p:nvPr/>
        </p:nvSpPr>
        <p:spPr>
          <a:xfrm>
            <a:off x="1760220" y="3995261"/>
            <a:ext cx="5283994" cy="999768"/>
          </a:xfrm>
          <a:prstGeom prst="rect">
            <a:avLst/>
          </a:prstGeom>
          <a:noFill/>
          <a:ln/>
        </p:spPr>
        <p:txBody>
          <a:bodyPr wrap="square" rtlCol="0" anchor="t"/>
          <a:lstStyle/>
          <a:p>
            <a:pPr indent="0" marL="0">
              <a:lnSpc>
                <a:spcPts val="2624"/>
              </a:lnSpc>
              <a:buNone/>
            </a:pPr>
            <a:r>
              <a:rPr lang="en-US" sz="1750" dirty="0">
                <a:solidFill>
                  <a:srgbClr val="272525"/>
                </a:solidFill>
                <a:latin typeface="Montserrat" pitchFamily="34" charset="0"/>
                <a:ea typeface="Montserrat" pitchFamily="34" charset="-122"/>
                <a:cs typeface="Montserrat" pitchFamily="34" charset="-120"/>
              </a:rPr>
              <a:t>There are a variety of publicly available datasets used for training and evaluating deepfake detection models.</a:t>
            </a:r>
            <a:endParaRPr lang="en-US" sz="1750" dirty="0"/>
          </a:p>
        </p:txBody>
      </p:sp>
      <p:sp>
        <p:nvSpPr>
          <p:cNvPr id="7" name="Text 4"/>
          <p:cNvSpPr/>
          <p:nvPr/>
        </p:nvSpPr>
        <p:spPr>
          <a:xfrm>
            <a:off x="2115622" y="5194935"/>
            <a:ext cx="4928592" cy="333256"/>
          </a:xfrm>
          <a:prstGeom prst="rect">
            <a:avLst/>
          </a:prstGeom>
          <a:noFill/>
          <a:ln/>
        </p:spPr>
        <p:txBody>
          <a:bodyPr wrap="none" rtlCol="0" anchor="t"/>
          <a:lstStyle/>
          <a:p>
            <a:pPr algn="l" marL="342900" indent="-342900">
              <a:lnSpc>
                <a:spcPts val="2624"/>
              </a:lnSpc>
              <a:buSzPct val="100000"/>
              <a:buFont typeface="+mj-lt"/>
              <a:buAutoNum type="arabicPeriod" startAt="1"/>
            </a:pPr>
            <a:r>
              <a:rPr lang="en-US" sz="1750" dirty="0">
                <a:solidFill>
                  <a:srgbClr val="272525"/>
                </a:solidFill>
                <a:latin typeface="Montserrat" pitchFamily="34" charset="0"/>
                <a:ea typeface="Montserrat" pitchFamily="34" charset="-122"/>
                <a:cs typeface="Montserrat" pitchFamily="34" charset="-120"/>
              </a:rPr>
              <a:t>FaceForensics++</a:t>
            </a:r>
            <a:endParaRPr lang="en-US" sz="1750" dirty="0"/>
          </a:p>
        </p:txBody>
      </p:sp>
      <p:sp>
        <p:nvSpPr>
          <p:cNvPr id="8" name="Text 5"/>
          <p:cNvSpPr/>
          <p:nvPr/>
        </p:nvSpPr>
        <p:spPr>
          <a:xfrm>
            <a:off x="2115622" y="5605939"/>
            <a:ext cx="4928592" cy="333256"/>
          </a:xfrm>
          <a:prstGeom prst="rect">
            <a:avLst/>
          </a:prstGeom>
          <a:noFill/>
          <a:ln/>
        </p:spPr>
        <p:txBody>
          <a:bodyPr wrap="none" rtlCol="0" anchor="t"/>
          <a:lstStyle/>
          <a:p>
            <a:pPr algn="l" marL="342900" indent="-342900">
              <a:lnSpc>
                <a:spcPts val="2624"/>
              </a:lnSpc>
              <a:buSzPct val="100000"/>
              <a:buFont typeface="+mj-lt"/>
              <a:buAutoNum type="arabicPeriod" startAt="2"/>
            </a:pPr>
            <a:r>
              <a:rPr lang="en-US" sz="1750" dirty="0">
                <a:solidFill>
                  <a:srgbClr val="272525"/>
                </a:solidFill>
                <a:latin typeface="Montserrat" pitchFamily="34" charset="0"/>
                <a:ea typeface="Montserrat" pitchFamily="34" charset="-122"/>
                <a:cs typeface="Montserrat" pitchFamily="34" charset="-120"/>
              </a:rPr>
              <a:t>DeepFake Detection Challenge (DFDC)</a:t>
            </a:r>
            <a:endParaRPr lang="en-US" sz="1750" dirty="0"/>
          </a:p>
        </p:txBody>
      </p:sp>
      <p:sp>
        <p:nvSpPr>
          <p:cNvPr id="9" name="Text 6"/>
          <p:cNvSpPr/>
          <p:nvPr/>
        </p:nvSpPr>
        <p:spPr>
          <a:xfrm>
            <a:off x="2115622" y="6016943"/>
            <a:ext cx="4928592" cy="333256"/>
          </a:xfrm>
          <a:prstGeom prst="rect">
            <a:avLst/>
          </a:prstGeom>
          <a:noFill/>
          <a:ln/>
        </p:spPr>
        <p:txBody>
          <a:bodyPr wrap="none" rtlCol="0" anchor="t"/>
          <a:lstStyle/>
          <a:p>
            <a:pPr algn="l" marL="342900" indent="-342900">
              <a:lnSpc>
                <a:spcPts val="2624"/>
              </a:lnSpc>
              <a:buSzPct val="100000"/>
              <a:buFont typeface="+mj-lt"/>
              <a:buAutoNum type="arabicPeriod" startAt="3"/>
            </a:pPr>
            <a:r>
              <a:rPr lang="en-US" sz="1750" dirty="0">
                <a:solidFill>
                  <a:srgbClr val="272525"/>
                </a:solidFill>
                <a:latin typeface="Montserrat" pitchFamily="34" charset="0"/>
                <a:ea typeface="Montserrat" pitchFamily="34" charset="-122"/>
                <a:cs typeface="Montserrat" pitchFamily="34" charset="-120"/>
              </a:rPr>
              <a:t>Celeb-DF</a:t>
            </a:r>
            <a:endParaRPr lang="en-US" sz="1750" dirty="0"/>
          </a:p>
        </p:txBody>
      </p:sp>
      <p:sp>
        <p:nvSpPr>
          <p:cNvPr id="10" name="Text 7"/>
          <p:cNvSpPr/>
          <p:nvPr/>
        </p:nvSpPr>
        <p:spPr>
          <a:xfrm>
            <a:off x="2115622" y="6427946"/>
            <a:ext cx="4928592" cy="333256"/>
          </a:xfrm>
          <a:prstGeom prst="rect">
            <a:avLst/>
          </a:prstGeom>
          <a:noFill/>
          <a:ln/>
        </p:spPr>
        <p:txBody>
          <a:bodyPr wrap="none" rtlCol="0" anchor="t"/>
          <a:lstStyle/>
          <a:p>
            <a:pPr algn="l" marL="342900" indent="-342900">
              <a:lnSpc>
                <a:spcPts val="2624"/>
              </a:lnSpc>
              <a:buSzPct val="100000"/>
              <a:buFont typeface="+mj-lt"/>
              <a:buAutoNum type="arabicPeriod" startAt="4"/>
            </a:pPr>
            <a:r>
              <a:rPr lang="en-US" sz="1750" dirty="0">
                <a:solidFill>
                  <a:srgbClr val="272525"/>
                </a:solidFill>
                <a:latin typeface="Montserrat" pitchFamily="34" charset="0"/>
                <a:ea typeface="Montserrat" pitchFamily="34" charset="-122"/>
                <a:cs typeface="Montserrat" pitchFamily="34" charset="-120"/>
              </a:rPr>
              <a:t>UADFV</a:t>
            </a:r>
            <a:endParaRPr lang="en-US" sz="1750" dirty="0"/>
          </a:p>
        </p:txBody>
      </p:sp>
      <p:sp>
        <p:nvSpPr>
          <p:cNvPr id="11" name="Text 8"/>
          <p:cNvSpPr/>
          <p:nvPr/>
        </p:nvSpPr>
        <p:spPr>
          <a:xfrm>
            <a:off x="7593806" y="3407569"/>
            <a:ext cx="4606052" cy="365522"/>
          </a:xfrm>
          <a:prstGeom prst="rect">
            <a:avLst/>
          </a:prstGeom>
          <a:noFill/>
          <a:ln/>
        </p:spPr>
        <p:txBody>
          <a:bodyPr wrap="none" rtlCol="0" anchor="t"/>
          <a:lstStyle/>
          <a:p>
            <a:pPr indent="0" marL="0">
              <a:lnSpc>
                <a:spcPts val="2878"/>
              </a:lnSpc>
              <a:buNone/>
            </a:pPr>
            <a:r>
              <a:rPr lang="en-US" sz="2302" b="1" dirty="0">
                <a:solidFill>
                  <a:srgbClr val="396AF1"/>
                </a:solidFill>
                <a:latin typeface="Barlow" pitchFamily="34" charset="0"/>
                <a:ea typeface="Barlow" pitchFamily="34" charset="-122"/>
                <a:cs typeface="Barlow" pitchFamily="34" charset="-120"/>
              </a:rPr>
              <a:t>Benchmarks and Evaluation Metrics</a:t>
            </a:r>
            <a:endParaRPr lang="en-US" sz="2302" dirty="0"/>
          </a:p>
        </p:txBody>
      </p:sp>
      <p:sp>
        <p:nvSpPr>
          <p:cNvPr id="12" name="Text 9"/>
          <p:cNvSpPr/>
          <p:nvPr/>
        </p:nvSpPr>
        <p:spPr>
          <a:xfrm>
            <a:off x="7593806" y="3995261"/>
            <a:ext cx="5283994" cy="666512"/>
          </a:xfrm>
          <a:prstGeom prst="rect">
            <a:avLst/>
          </a:prstGeom>
          <a:noFill/>
          <a:ln/>
        </p:spPr>
        <p:txBody>
          <a:bodyPr wrap="square" rtlCol="0" anchor="t"/>
          <a:lstStyle/>
          <a:p>
            <a:pPr indent="0" marL="0">
              <a:lnSpc>
                <a:spcPts val="2624"/>
              </a:lnSpc>
              <a:buNone/>
            </a:pPr>
            <a:r>
              <a:rPr lang="en-US" sz="1750" dirty="0">
                <a:solidFill>
                  <a:srgbClr val="272525"/>
                </a:solidFill>
                <a:latin typeface="Montserrat" pitchFamily="34" charset="0"/>
                <a:ea typeface="Montserrat" pitchFamily="34" charset="-122"/>
                <a:cs typeface="Montserrat" pitchFamily="34" charset="-120"/>
              </a:rPr>
              <a:t>Researchers use various metrics to evaluate the performance of deepfake detection models.</a:t>
            </a:r>
            <a:endParaRPr lang="en-US" sz="1750" dirty="0"/>
          </a:p>
        </p:txBody>
      </p:sp>
      <p:sp>
        <p:nvSpPr>
          <p:cNvPr id="13" name="Text 10"/>
          <p:cNvSpPr/>
          <p:nvPr/>
        </p:nvSpPr>
        <p:spPr>
          <a:xfrm>
            <a:off x="7949208" y="4861679"/>
            <a:ext cx="4928592" cy="333256"/>
          </a:xfrm>
          <a:prstGeom prst="rect">
            <a:avLst/>
          </a:prstGeom>
          <a:noFill/>
          <a:ln/>
        </p:spPr>
        <p:txBody>
          <a:bodyPr wrap="none" rtlCol="0" anchor="t"/>
          <a:lstStyle/>
          <a:p>
            <a:pPr algn="l" marL="342900" indent="-342900">
              <a:lnSpc>
                <a:spcPts val="2624"/>
              </a:lnSpc>
              <a:buSzPct val="100000"/>
              <a:buFont typeface="+mj-lt"/>
              <a:buAutoNum type="arabicPeriod" startAt="1"/>
            </a:pPr>
            <a:r>
              <a:rPr lang="en-US" sz="1750" dirty="0">
                <a:solidFill>
                  <a:srgbClr val="272525"/>
                </a:solidFill>
                <a:latin typeface="Montserrat" pitchFamily="34" charset="0"/>
                <a:ea typeface="Montserrat" pitchFamily="34" charset="-122"/>
                <a:cs typeface="Montserrat" pitchFamily="34" charset="-120"/>
              </a:rPr>
              <a:t>Accuracy, Precision, Recall, and F1-score</a:t>
            </a:r>
            <a:endParaRPr lang="en-US" sz="1750" dirty="0"/>
          </a:p>
        </p:txBody>
      </p:sp>
      <p:sp>
        <p:nvSpPr>
          <p:cNvPr id="14" name="Text 11"/>
          <p:cNvSpPr/>
          <p:nvPr/>
        </p:nvSpPr>
        <p:spPr>
          <a:xfrm>
            <a:off x="7949208" y="5272683"/>
            <a:ext cx="4928592" cy="666512"/>
          </a:xfrm>
          <a:prstGeom prst="rect">
            <a:avLst/>
          </a:prstGeom>
          <a:noFill/>
          <a:ln/>
        </p:spPr>
        <p:txBody>
          <a:bodyPr wrap="square" rtlCol="0" anchor="t"/>
          <a:lstStyle/>
          <a:p>
            <a:pPr algn="l" marL="342900" indent="-342900">
              <a:lnSpc>
                <a:spcPts val="2624"/>
              </a:lnSpc>
              <a:buSzPct val="100000"/>
              <a:buFont typeface="+mj-lt"/>
              <a:buAutoNum type="arabicPeriod" startAt="2"/>
            </a:pPr>
            <a:r>
              <a:rPr lang="en-US" sz="1750" dirty="0">
                <a:solidFill>
                  <a:srgbClr val="272525"/>
                </a:solidFill>
                <a:latin typeface="Montserrat" pitchFamily="34" charset="0"/>
                <a:ea typeface="Montserrat" pitchFamily="34" charset="-122"/>
                <a:cs typeface="Montserrat" pitchFamily="34" charset="-120"/>
              </a:rPr>
              <a:t>Area Under the Receiver Operating Characteristic Curve (AUROC)</a:t>
            </a:r>
            <a:endParaRPr lang="en-US" sz="1750" dirty="0"/>
          </a:p>
        </p:txBody>
      </p:sp>
      <p:sp>
        <p:nvSpPr>
          <p:cNvPr id="15" name="Text 12"/>
          <p:cNvSpPr/>
          <p:nvPr/>
        </p:nvSpPr>
        <p:spPr>
          <a:xfrm>
            <a:off x="7949208" y="6016943"/>
            <a:ext cx="4928592" cy="666512"/>
          </a:xfrm>
          <a:prstGeom prst="rect">
            <a:avLst/>
          </a:prstGeom>
          <a:noFill/>
          <a:ln/>
        </p:spPr>
        <p:txBody>
          <a:bodyPr wrap="square" rtlCol="0" anchor="t"/>
          <a:lstStyle/>
          <a:p>
            <a:pPr algn="l" marL="342900" indent="-342900">
              <a:lnSpc>
                <a:spcPts val="2624"/>
              </a:lnSpc>
              <a:buSzPct val="100000"/>
              <a:buFont typeface="+mj-lt"/>
              <a:buAutoNum type="arabicPeriod" startAt="3"/>
            </a:pPr>
            <a:r>
              <a:rPr lang="en-US" sz="1750" dirty="0">
                <a:solidFill>
                  <a:srgbClr val="272525"/>
                </a:solidFill>
                <a:latin typeface="Montserrat" pitchFamily="34" charset="0"/>
                <a:ea typeface="Montserrat" pitchFamily="34" charset="-122"/>
                <a:cs typeface="Montserrat" pitchFamily="34" charset="-120"/>
              </a:rPr>
              <a:t>Area Under the Precision-Recall Curve (AUPRC)</a:t>
            </a:r>
            <a:endParaRPr lang="en-US" sz="1750" dirty="0"/>
          </a:p>
        </p:txBody>
      </p:sp>
      <p:pic>
        <p:nvPicPr>
          <p:cNvPr id="16"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r>
          <p:cNvPicPr>
            <a:picLocks noChangeAspect="1"/>
          </p:cNvPicPr>
          <p:nvPr/>
        </p:nvPicPr>
        <p:blipFill>
          <a:blip r:embed="rId2"/>
          <a:stretch>
            <a:fillRect/>
          </a:stretch>
        </p:blipFill>
        <p:spPr>
          <a:xfrm>
            <a:off x="-7620" y="0"/>
            <a:ext cx="5486400" cy="8229600"/>
          </a:xfrm>
          <a:prstGeom prst="rect">
            <a:avLst/>
          </a:prstGeom>
        </p:spPr>
      </p:pic>
      <p:sp>
        <p:nvSpPr>
          <p:cNvPr id="5" name="Text 1"/>
          <p:cNvSpPr/>
          <p:nvPr/>
        </p:nvSpPr>
        <p:spPr>
          <a:xfrm>
            <a:off x="6319599" y="1900357"/>
            <a:ext cx="5847278" cy="730806"/>
          </a:xfrm>
          <a:prstGeom prst="rect">
            <a:avLst/>
          </a:prstGeom>
          <a:noFill/>
          <a:ln/>
        </p:spPr>
        <p:txBody>
          <a:bodyPr wrap="none" rtlCol="0" anchor="t"/>
          <a:lstStyle/>
          <a:p>
            <a:pPr indent="0" marL="0">
              <a:lnSpc>
                <a:spcPts val="5755"/>
              </a:lnSpc>
              <a:buNone/>
            </a:pPr>
            <a:r>
              <a:rPr lang="en-US" sz="4604" b="1" dirty="0">
                <a:solidFill>
                  <a:srgbClr val="396AF1"/>
                </a:solidFill>
                <a:latin typeface="Barlow" pitchFamily="34" charset="0"/>
                <a:ea typeface="Barlow" pitchFamily="34" charset="-122"/>
                <a:cs typeface="Barlow" pitchFamily="34" charset="-120"/>
              </a:rPr>
              <a:t>Model Architecture</a:t>
            </a:r>
            <a:endParaRPr lang="en-US" sz="4604" dirty="0"/>
          </a:p>
        </p:txBody>
      </p:sp>
      <p:sp>
        <p:nvSpPr>
          <p:cNvPr id="6" name="Text 2"/>
          <p:cNvSpPr/>
          <p:nvPr/>
        </p:nvSpPr>
        <p:spPr>
          <a:xfrm>
            <a:off x="6319599" y="2964418"/>
            <a:ext cx="2923580" cy="365522"/>
          </a:xfrm>
          <a:prstGeom prst="rect">
            <a:avLst/>
          </a:prstGeom>
          <a:noFill/>
          <a:ln/>
        </p:spPr>
        <p:txBody>
          <a:bodyPr wrap="none" rtlCol="0" anchor="t"/>
          <a:lstStyle/>
          <a:p>
            <a:pPr indent="0" marL="0">
              <a:lnSpc>
                <a:spcPts val="2878"/>
              </a:lnSpc>
              <a:buNone/>
            </a:pPr>
            <a:r>
              <a:rPr lang="en-US" sz="2302" b="1" dirty="0">
                <a:solidFill>
                  <a:srgbClr val="396AF1"/>
                </a:solidFill>
                <a:latin typeface="Barlow" pitchFamily="34" charset="0"/>
                <a:ea typeface="Barlow" pitchFamily="34" charset="-122"/>
                <a:cs typeface="Barlow" pitchFamily="34" charset="-120"/>
              </a:rPr>
              <a:t>Overview</a:t>
            </a:r>
            <a:endParaRPr lang="en-US" sz="2302" dirty="0"/>
          </a:p>
        </p:txBody>
      </p:sp>
      <p:sp>
        <p:nvSpPr>
          <p:cNvPr id="7" name="Text 3"/>
          <p:cNvSpPr/>
          <p:nvPr/>
        </p:nvSpPr>
        <p:spPr>
          <a:xfrm>
            <a:off x="6319599" y="3663196"/>
            <a:ext cx="7477601" cy="2666048"/>
          </a:xfrm>
          <a:prstGeom prst="rect">
            <a:avLst/>
          </a:prstGeom>
          <a:noFill/>
          <a:ln/>
        </p:spPr>
        <p:txBody>
          <a:bodyPr wrap="square" rtlCol="0" anchor="t"/>
          <a:lstStyle/>
          <a:p>
            <a:pPr indent="0" marL="0">
              <a:lnSpc>
                <a:spcPts val="2624"/>
              </a:lnSpc>
              <a:buNone/>
            </a:pPr>
            <a:r>
              <a:rPr lang="en-US" sz="1750" dirty="0">
                <a:solidFill>
                  <a:srgbClr val="272525"/>
                </a:solidFill>
                <a:latin typeface="Montserrat" pitchFamily="34" charset="0"/>
                <a:ea typeface="Montserrat" pitchFamily="34" charset="-122"/>
                <a:cs typeface="Montserrat" pitchFamily="34" charset="-120"/>
              </a:rPr>
              <a:t>The goal of the architecture is to combine the strengths of two powerful deep learning models—ResNet18 and an attention-based LSTM—using a stacking ensemble method to achieve high accuracy in deepfake detection. This approach leverages the ability of ResNet18 to extract spatial features from image frames and the capability of the LSTM to capture temporal dependencies in sequences of frames, with an attention mechanism enhancing the focus on important parts of the sequence.</a:t>
            </a:r>
            <a:endParaRPr lang="en-US" sz="1750" dirty="0"/>
          </a:p>
        </p:txBody>
      </p:sp>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r>
          <p:cNvPicPr>
            <a:picLocks noChangeAspect="1"/>
          </p:cNvPicPr>
          <p:nvPr/>
        </p:nvPicPr>
        <p:blipFill>
          <a:blip r:embed="rId2"/>
          <a:stretch>
            <a:fillRect/>
          </a:stretch>
        </p:blipFill>
        <p:spPr>
          <a:xfrm>
            <a:off x="10980420" y="0"/>
            <a:ext cx="3657600" cy="8229600"/>
          </a:xfrm>
          <a:prstGeom prst="rect">
            <a:avLst/>
          </a:prstGeom>
        </p:spPr>
      </p:pic>
      <p:sp>
        <p:nvSpPr>
          <p:cNvPr id="5" name="Text 1"/>
          <p:cNvSpPr/>
          <p:nvPr/>
        </p:nvSpPr>
        <p:spPr>
          <a:xfrm>
            <a:off x="833199" y="946190"/>
            <a:ext cx="5847278" cy="730806"/>
          </a:xfrm>
          <a:prstGeom prst="rect">
            <a:avLst/>
          </a:prstGeom>
          <a:noFill/>
          <a:ln/>
        </p:spPr>
        <p:txBody>
          <a:bodyPr wrap="none" rtlCol="0" anchor="t"/>
          <a:lstStyle/>
          <a:p>
            <a:pPr indent="0" marL="0">
              <a:lnSpc>
                <a:spcPts val="5755"/>
              </a:lnSpc>
              <a:buNone/>
            </a:pPr>
            <a:r>
              <a:rPr lang="en-US" sz="4604" b="1" dirty="0">
                <a:solidFill>
                  <a:srgbClr val="396AF1"/>
                </a:solidFill>
                <a:latin typeface="Barlow" pitchFamily="34" charset="0"/>
                <a:ea typeface="Barlow" pitchFamily="34" charset="-122"/>
                <a:cs typeface="Barlow" pitchFamily="34" charset="-120"/>
              </a:rPr>
              <a:t>Conclusion</a:t>
            </a:r>
            <a:endParaRPr lang="en-US" sz="4604" dirty="0"/>
          </a:p>
        </p:txBody>
      </p:sp>
      <p:sp>
        <p:nvSpPr>
          <p:cNvPr id="6" name="Shape 2"/>
          <p:cNvSpPr/>
          <p:nvPr/>
        </p:nvSpPr>
        <p:spPr>
          <a:xfrm>
            <a:off x="1116568" y="2010251"/>
            <a:ext cx="99893" cy="5273159"/>
          </a:xfrm>
          <a:prstGeom prst="roundRect">
            <a:avLst>
              <a:gd name="adj" fmla="val 133462"/>
            </a:avLst>
          </a:prstGeom>
          <a:solidFill>
            <a:srgbClr val="EEEFF5"/>
          </a:solidFill>
          <a:ln/>
        </p:spPr>
      </p:sp>
      <p:sp>
        <p:nvSpPr>
          <p:cNvPr id="7" name="Shape 3"/>
          <p:cNvSpPr/>
          <p:nvPr/>
        </p:nvSpPr>
        <p:spPr>
          <a:xfrm>
            <a:off x="1416427" y="2460129"/>
            <a:ext cx="777597" cy="99893"/>
          </a:xfrm>
          <a:prstGeom prst="roundRect">
            <a:avLst>
              <a:gd name="adj" fmla="val 133462"/>
            </a:avLst>
          </a:prstGeom>
          <a:solidFill>
            <a:srgbClr val="EEEFF5"/>
          </a:solidFill>
          <a:ln/>
        </p:spPr>
      </p:sp>
      <p:sp>
        <p:nvSpPr>
          <p:cNvPr id="8" name="Shape 4"/>
          <p:cNvSpPr/>
          <p:nvPr/>
        </p:nvSpPr>
        <p:spPr>
          <a:xfrm>
            <a:off x="916484" y="2260163"/>
            <a:ext cx="499943" cy="499943"/>
          </a:xfrm>
          <a:prstGeom prst="roundRect">
            <a:avLst>
              <a:gd name="adj" fmla="val 26667"/>
            </a:avLst>
          </a:prstGeom>
          <a:solidFill>
            <a:srgbClr val="EEEFF5"/>
          </a:solidFill>
          <a:ln/>
        </p:spPr>
      </p:sp>
      <p:sp>
        <p:nvSpPr>
          <p:cNvPr id="9" name="Text 5"/>
          <p:cNvSpPr/>
          <p:nvPr/>
        </p:nvSpPr>
        <p:spPr>
          <a:xfrm>
            <a:off x="1104364" y="2290882"/>
            <a:ext cx="124182" cy="438507"/>
          </a:xfrm>
          <a:prstGeom prst="rect">
            <a:avLst/>
          </a:prstGeom>
          <a:noFill/>
          <a:ln/>
        </p:spPr>
        <p:txBody>
          <a:bodyPr wrap="none" rtlCol="0" anchor="t"/>
          <a:lstStyle/>
          <a:p>
            <a:pPr algn="ctr" indent="0" marL="0">
              <a:lnSpc>
                <a:spcPts val="3453"/>
              </a:lnSpc>
              <a:buNone/>
            </a:pPr>
            <a:r>
              <a:rPr lang="en-US" sz="2763" b="1" dirty="0">
                <a:solidFill>
                  <a:srgbClr val="396AF1"/>
                </a:solidFill>
                <a:latin typeface="Barlow" pitchFamily="34" charset="0"/>
                <a:ea typeface="Barlow" pitchFamily="34" charset="-122"/>
                <a:cs typeface="Barlow" pitchFamily="34" charset="-120"/>
              </a:rPr>
              <a:t>1</a:t>
            </a:r>
            <a:endParaRPr lang="en-US" sz="2763" dirty="0"/>
          </a:p>
        </p:txBody>
      </p:sp>
      <p:sp>
        <p:nvSpPr>
          <p:cNvPr id="10" name="Text 6"/>
          <p:cNvSpPr/>
          <p:nvPr/>
        </p:nvSpPr>
        <p:spPr>
          <a:xfrm>
            <a:off x="2388513" y="2232422"/>
            <a:ext cx="3785949" cy="365522"/>
          </a:xfrm>
          <a:prstGeom prst="rect">
            <a:avLst/>
          </a:prstGeom>
          <a:noFill/>
          <a:ln/>
        </p:spPr>
        <p:txBody>
          <a:bodyPr wrap="none" rtlCol="0" anchor="t"/>
          <a:lstStyle/>
          <a:p>
            <a:pPr algn="l" indent="0" marL="0">
              <a:lnSpc>
                <a:spcPts val="2878"/>
              </a:lnSpc>
              <a:buNone/>
            </a:pPr>
            <a:r>
              <a:rPr lang="en-US" sz="2302" b="1" dirty="0">
                <a:solidFill>
                  <a:srgbClr val="396AF1"/>
                </a:solidFill>
                <a:latin typeface="Barlow" pitchFamily="34" charset="0"/>
                <a:ea typeface="Barlow" pitchFamily="34" charset="-122"/>
                <a:cs typeface="Barlow" pitchFamily="34" charset="-120"/>
              </a:rPr>
              <a:t>Deepfake Detection Progress</a:t>
            </a:r>
            <a:endParaRPr lang="en-US" sz="2302" dirty="0"/>
          </a:p>
        </p:txBody>
      </p:sp>
      <p:sp>
        <p:nvSpPr>
          <p:cNvPr id="11" name="Text 7"/>
          <p:cNvSpPr/>
          <p:nvPr/>
        </p:nvSpPr>
        <p:spPr>
          <a:xfrm>
            <a:off x="2388513" y="2731175"/>
            <a:ext cx="7751088" cy="666512"/>
          </a:xfrm>
          <a:prstGeom prst="rect">
            <a:avLst/>
          </a:prstGeom>
          <a:noFill/>
          <a:ln/>
        </p:spPr>
        <p:txBody>
          <a:bodyPr wrap="square" rtlCol="0" anchor="t"/>
          <a:lstStyle/>
          <a:p>
            <a:pPr algn="l" indent="0" marL="0">
              <a:lnSpc>
                <a:spcPts val="2624"/>
              </a:lnSpc>
              <a:buNone/>
            </a:pPr>
            <a:r>
              <a:rPr lang="en-US" sz="1750" dirty="0">
                <a:solidFill>
                  <a:srgbClr val="272525"/>
                </a:solidFill>
                <a:latin typeface="Montserrat" pitchFamily="34" charset="0"/>
                <a:ea typeface="Montserrat" pitchFamily="34" charset="-122"/>
                <a:cs typeface="Montserrat" pitchFamily="34" charset="-120"/>
              </a:rPr>
              <a:t>Deep learning models have achieved significant progress in detecting deepfakes.</a:t>
            </a:r>
            <a:endParaRPr lang="en-US" sz="1750" dirty="0"/>
          </a:p>
        </p:txBody>
      </p:sp>
      <p:sp>
        <p:nvSpPr>
          <p:cNvPr id="12" name="Shape 8"/>
          <p:cNvSpPr/>
          <p:nvPr/>
        </p:nvSpPr>
        <p:spPr>
          <a:xfrm>
            <a:off x="1416427" y="4291905"/>
            <a:ext cx="777597" cy="99893"/>
          </a:xfrm>
          <a:prstGeom prst="roundRect">
            <a:avLst>
              <a:gd name="adj" fmla="val 133462"/>
            </a:avLst>
          </a:prstGeom>
          <a:solidFill>
            <a:srgbClr val="EEEFF5"/>
          </a:solidFill>
          <a:ln/>
        </p:spPr>
      </p:sp>
      <p:sp>
        <p:nvSpPr>
          <p:cNvPr id="13" name="Shape 9"/>
          <p:cNvSpPr/>
          <p:nvPr/>
        </p:nvSpPr>
        <p:spPr>
          <a:xfrm>
            <a:off x="916484" y="4091940"/>
            <a:ext cx="499943" cy="499943"/>
          </a:xfrm>
          <a:prstGeom prst="roundRect">
            <a:avLst>
              <a:gd name="adj" fmla="val 26667"/>
            </a:avLst>
          </a:prstGeom>
          <a:solidFill>
            <a:srgbClr val="EEEFF5"/>
          </a:solidFill>
          <a:ln/>
        </p:spPr>
      </p:sp>
      <p:sp>
        <p:nvSpPr>
          <p:cNvPr id="14" name="Text 10"/>
          <p:cNvSpPr/>
          <p:nvPr/>
        </p:nvSpPr>
        <p:spPr>
          <a:xfrm>
            <a:off x="1068169" y="4122658"/>
            <a:ext cx="196453" cy="438507"/>
          </a:xfrm>
          <a:prstGeom prst="rect">
            <a:avLst/>
          </a:prstGeom>
          <a:noFill/>
          <a:ln/>
        </p:spPr>
        <p:txBody>
          <a:bodyPr wrap="none" rtlCol="0" anchor="t"/>
          <a:lstStyle/>
          <a:p>
            <a:pPr algn="ctr" indent="0" marL="0">
              <a:lnSpc>
                <a:spcPts val="3453"/>
              </a:lnSpc>
              <a:buNone/>
            </a:pPr>
            <a:r>
              <a:rPr lang="en-US" sz="2763" b="1" dirty="0">
                <a:solidFill>
                  <a:srgbClr val="396AF1"/>
                </a:solidFill>
                <a:latin typeface="Barlow" pitchFamily="34" charset="0"/>
                <a:ea typeface="Barlow" pitchFamily="34" charset="-122"/>
                <a:cs typeface="Barlow" pitchFamily="34" charset="-120"/>
              </a:rPr>
              <a:t>2</a:t>
            </a:r>
            <a:endParaRPr lang="en-US" sz="2763" dirty="0"/>
          </a:p>
        </p:txBody>
      </p:sp>
      <p:sp>
        <p:nvSpPr>
          <p:cNvPr id="15" name="Text 11"/>
          <p:cNvSpPr/>
          <p:nvPr/>
        </p:nvSpPr>
        <p:spPr>
          <a:xfrm>
            <a:off x="2388513" y="4064198"/>
            <a:ext cx="2923580" cy="365522"/>
          </a:xfrm>
          <a:prstGeom prst="rect">
            <a:avLst/>
          </a:prstGeom>
          <a:noFill/>
          <a:ln/>
        </p:spPr>
        <p:txBody>
          <a:bodyPr wrap="none" rtlCol="0" anchor="t"/>
          <a:lstStyle/>
          <a:p>
            <a:pPr algn="l" indent="0" marL="0">
              <a:lnSpc>
                <a:spcPts val="2878"/>
              </a:lnSpc>
              <a:buNone/>
            </a:pPr>
            <a:r>
              <a:rPr lang="en-US" sz="2302" b="1" dirty="0">
                <a:solidFill>
                  <a:srgbClr val="396AF1"/>
                </a:solidFill>
                <a:latin typeface="Barlow" pitchFamily="34" charset="0"/>
                <a:ea typeface="Barlow" pitchFamily="34" charset="-122"/>
                <a:cs typeface="Barlow" pitchFamily="34" charset="-120"/>
              </a:rPr>
              <a:t>Future Research</a:t>
            </a:r>
            <a:endParaRPr lang="en-US" sz="2302" dirty="0"/>
          </a:p>
        </p:txBody>
      </p:sp>
      <p:sp>
        <p:nvSpPr>
          <p:cNvPr id="16" name="Text 12"/>
          <p:cNvSpPr/>
          <p:nvPr/>
        </p:nvSpPr>
        <p:spPr>
          <a:xfrm>
            <a:off x="2388513" y="4562951"/>
            <a:ext cx="7751088" cy="666512"/>
          </a:xfrm>
          <a:prstGeom prst="rect">
            <a:avLst/>
          </a:prstGeom>
          <a:noFill/>
          <a:ln/>
        </p:spPr>
        <p:txBody>
          <a:bodyPr wrap="square" rtlCol="0" anchor="t"/>
          <a:lstStyle/>
          <a:p>
            <a:pPr algn="l" indent="0" marL="0">
              <a:lnSpc>
                <a:spcPts val="2624"/>
              </a:lnSpc>
              <a:buNone/>
            </a:pPr>
            <a:r>
              <a:rPr lang="en-US" sz="1750" dirty="0">
                <a:solidFill>
                  <a:srgbClr val="272525"/>
                </a:solidFill>
                <a:latin typeface="Montserrat" pitchFamily="34" charset="0"/>
                <a:ea typeface="Montserrat" pitchFamily="34" charset="-122"/>
                <a:cs typeface="Montserrat" pitchFamily="34" charset="-120"/>
              </a:rPr>
              <a:t>Further research is needed to improve accuracy and robustness of these models.</a:t>
            </a:r>
            <a:endParaRPr lang="en-US" sz="1750" dirty="0"/>
          </a:p>
        </p:txBody>
      </p:sp>
      <p:sp>
        <p:nvSpPr>
          <p:cNvPr id="17" name="Shape 13"/>
          <p:cNvSpPr/>
          <p:nvPr/>
        </p:nvSpPr>
        <p:spPr>
          <a:xfrm>
            <a:off x="1416427" y="6123682"/>
            <a:ext cx="777597" cy="99893"/>
          </a:xfrm>
          <a:prstGeom prst="roundRect">
            <a:avLst>
              <a:gd name="adj" fmla="val 133462"/>
            </a:avLst>
          </a:prstGeom>
          <a:solidFill>
            <a:srgbClr val="EEEFF5"/>
          </a:solidFill>
          <a:ln/>
        </p:spPr>
      </p:sp>
      <p:sp>
        <p:nvSpPr>
          <p:cNvPr id="18" name="Shape 14"/>
          <p:cNvSpPr/>
          <p:nvPr/>
        </p:nvSpPr>
        <p:spPr>
          <a:xfrm>
            <a:off x="916484" y="5923717"/>
            <a:ext cx="499943" cy="499943"/>
          </a:xfrm>
          <a:prstGeom prst="roundRect">
            <a:avLst>
              <a:gd name="adj" fmla="val 26667"/>
            </a:avLst>
          </a:prstGeom>
          <a:solidFill>
            <a:srgbClr val="EEEFF5"/>
          </a:solidFill>
          <a:ln/>
        </p:spPr>
      </p:sp>
      <p:sp>
        <p:nvSpPr>
          <p:cNvPr id="19" name="Text 15"/>
          <p:cNvSpPr/>
          <p:nvPr/>
        </p:nvSpPr>
        <p:spPr>
          <a:xfrm>
            <a:off x="1071741" y="5954435"/>
            <a:ext cx="189428" cy="438507"/>
          </a:xfrm>
          <a:prstGeom prst="rect">
            <a:avLst/>
          </a:prstGeom>
          <a:noFill/>
          <a:ln/>
        </p:spPr>
        <p:txBody>
          <a:bodyPr wrap="none" rtlCol="0" anchor="t"/>
          <a:lstStyle/>
          <a:p>
            <a:pPr algn="ctr" indent="0" marL="0">
              <a:lnSpc>
                <a:spcPts val="3453"/>
              </a:lnSpc>
              <a:buNone/>
            </a:pPr>
            <a:r>
              <a:rPr lang="en-US" sz="2763" b="1" dirty="0">
                <a:solidFill>
                  <a:srgbClr val="396AF1"/>
                </a:solidFill>
                <a:latin typeface="Barlow" pitchFamily="34" charset="0"/>
                <a:ea typeface="Barlow" pitchFamily="34" charset="-122"/>
                <a:cs typeface="Barlow" pitchFamily="34" charset="-120"/>
              </a:rPr>
              <a:t>3</a:t>
            </a:r>
            <a:endParaRPr lang="en-US" sz="2763" dirty="0"/>
          </a:p>
        </p:txBody>
      </p:sp>
      <p:sp>
        <p:nvSpPr>
          <p:cNvPr id="20" name="Text 16"/>
          <p:cNvSpPr/>
          <p:nvPr/>
        </p:nvSpPr>
        <p:spPr>
          <a:xfrm>
            <a:off x="2388513" y="5895975"/>
            <a:ext cx="2923580" cy="365522"/>
          </a:xfrm>
          <a:prstGeom prst="rect">
            <a:avLst/>
          </a:prstGeom>
          <a:noFill/>
          <a:ln/>
        </p:spPr>
        <p:txBody>
          <a:bodyPr wrap="none" rtlCol="0" anchor="t"/>
          <a:lstStyle/>
          <a:p>
            <a:pPr algn="l" indent="0" marL="0">
              <a:lnSpc>
                <a:spcPts val="2878"/>
              </a:lnSpc>
              <a:buNone/>
            </a:pPr>
            <a:r>
              <a:rPr lang="en-US" sz="2302" b="1" dirty="0">
                <a:solidFill>
                  <a:srgbClr val="396AF1"/>
                </a:solidFill>
                <a:latin typeface="Barlow" pitchFamily="34" charset="0"/>
                <a:ea typeface="Barlow" pitchFamily="34" charset="-122"/>
                <a:cs typeface="Barlow" pitchFamily="34" charset="-120"/>
              </a:rPr>
              <a:t>Real-World Impact</a:t>
            </a:r>
            <a:endParaRPr lang="en-US" sz="2302" dirty="0"/>
          </a:p>
        </p:txBody>
      </p:sp>
      <p:sp>
        <p:nvSpPr>
          <p:cNvPr id="21" name="Text 17"/>
          <p:cNvSpPr/>
          <p:nvPr/>
        </p:nvSpPr>
        <p:spPr>
          <a:xfrm>
            <a:off x="2388513" y="6394728"/>
            <a:ext cx="7751088" cy="666512"/>
          </a:xfrm>
          <a:prstGeom prst="rect">
            <a:avLst/>
          </a:prstGeom>
          <a:noFill/>
          <a:ln/>
        </p:spPr>
        <p:txBody>
          <a:bodyPr wrap="square" rtlCol="0" anchor="t"/>
          <a:lstStyle/>
          <a:p>
            <a:pPr algn="l" indent="0" marL="0">
              <a:lnSpc>
                <a:spcPts val="2624"/>
              </a:lnSpc>
              <a:buNone/>
            </a:pPr>
            <a:r>
              <a:rPr lang="en-US" sz="1750" dirty="0">
                <a:solidFill>
                  <a:srgbClr val="272525"/>
                </a:solidFill>
                <a:latin typeface="Montserrat" pitchFamily="34" charset="0"/>
                <a:ea typeface="Montserrat" pitchFamily="34" charset="-122"/>
                <a:cs typeface="Montserrat" pitchFamily="34" charset="-120"/>
              </a:rPr>
              <a:t>Deepfake detection technology will play a crucial role in combating misinformation and safeguarding online security.</a:t>
            </a:r>
            <a:endParaRPr lang="en-US" sz="1750" dirty="0"/>
          </a:p>
        </p:txBody>
      </p:sp>
      <p:pic>
        <p:nvPicPr>
          <p:cNvPr id="2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473279"/>
            <a:ext cx="8721685" cy="730806"/>
          </a:xfrm>
          <a:prstGeom prst="rect">
            <a:avLst/>
          </a:prstGeom>
          <a:noFill/>
          <a:ln/>
        </p:spPr>
        <p:txBody>
          <a:bodyPr wrap="none" rtlCol="0" anchor="t"/>
          <a:lstStyle/>
          <a:p>
            <a:pPr indent="0" marL="0">
              <a:lnSpc>
                <a:spcPts val="5755"/>
              </a:lnSpc>
              <a:buNone/>
            </a:pPr>
            <a:r>
              <a:rPr lang="en-US" sz="4604" b="1" dirty="0">
                <a:solidFill>
                  <a:srgbClr val="396AF1"/>
                </a:solidFill>
                <a:latin typeface="Barlow" pitchFamily="34" charset="0"/>
                <a:ea typeface="Barlow" pitchFamily="34" charset="-122"/>
                <a:cs typeface="Barlow" pitchFamily="34" charset="-120"/>
              </a:rPr>
              <a:t>Future Trends and Considerations</a:t>
            </a:r>
            <a:endParaRPr lang="en-US" sz="4604" dirty="0"/>
          </a:p>
        </p:txBody>
      </p:sp>
      <p:sp>
        <p:nvSpPr>
          <p:cNvPr id="5" name="Shape 2"/>
          <p:cNvSpPr/>
          <p:nvPr/>
        </p:nvSpPr>
        <p:spPr>
          <a:xfrm>
            <a:off x="1760220" y="2648426"/>
            <a:ext cx="5443895" cy="1942862"/>
          </a:xfrm>
          <a:prstGeom prst="roundRect">
            <a:avLst>
              <a:gd name="adj" fmla="val 6862"/>
            </a:avLst>
          </a:prstGeom>
          <a:solidFill>
            <a:srgbClr val="EEEFF5"/>
          </a:solidFill>
          <a:ln/>
        </p:spPr>
      </p:sp>
      <p:sp>
        <p:nvSpPr>
          <p:cNvPr id="6" name="Text 3"/>
          <p:cNvSpPr/>
          <p:nvPr/>
        </p:nvSpPr>
        <p:spPr>
          <a:xfrm>
            <a:off x="1982391" y="2870597"/>
            <a:ext cx="3941683" cy="365522"/>
          </a:xfrm>
          <a:prstGeom prst="rect">
            <a:avLst/>
          </a:prstGeom>
          <a:noFill/>
          <a:ln/>
        </p:spPr>
        <p:txBody>
          <a:bodyPr wrap="none" rtlCol="0" anchor="t"/>
          <a:lstStyle/>
          <a:p>
            <a:pPr indent="0" marL="0">
              <a:lnSpc>
                <a:spcPts val="2878"/>
              </a:lnSpc>
              <a:buNone/>
            </a:pPr>
            <a:r>
              <a:rPr lang="en-US" sz="2302" b="1" dirty="0">
                <a:solidFill>
                  <a:srgbClr val="396AF1"/>
                </a:solidFill>
                <a:latin typeface="Barlow" pitchFamily="34" charset="0"/>
                <a:ea typeface="Barlow" pitchFamily="34" charset="-122"/>
                <a:cs typeface="Barlow" pitchFamily="34" charset="-120"/>
              </a:rPr>
              <a:t>Real-Time Deepfake Detection</a:t>
            </a:r>
            <a:endParaRPr lang="en-US" sz="2302" dirty="0"/>
          </a:p>
        </p:txBody>
      </p:sp>
      <p:sp>
        <p:nvSpPr>
          <p:cNvPr id="7" name="Text 4"/>
          <p:cNvSpPr/>
          <p:nvPr/>
        </p:nvSpPr>
        <p:spPr>
          <a:xfrm>
            <a:off x="1982391" y="3369350"/>
            <a:ext cx="4999553" cy="999768"/>
          </a:xfrm>
          <a:prstGeom prst="rect">
            <a:avLst/>
          </a:prstGeom>
          <a:noFill/>
          <a:ln/>
        </p:spPr>
        <p:txBody>
          <a:bodyPr wrap="square" rtlCol="0" anchor="t"/>
          <a:lstStyle/>
          <a:p>
            <a:pPr indent="0" marL="0">
              <a:lnSpc>
                <a:spcPts val="2624"/>
              </a:lnSpc>
              <a:buNone/>
            </a:pPr>
            <a:r>
              <a:rPr lang="en-US" sz="1750" dirty="0">
                <a:solidFill>
                  <a:srgbClr val="272525"/>
                </a:solidFill>
                <a:latin typeface="Montserrat" pitchFamily="34" charset="0"/>
                <a:ea typeface="Montserrat" pitchFamily="34" charset="-122"/>
                <a:cs typeface="Montserrat" pitchFamily="34" charset="-120"/>
              </a:rPr>
              <a:t>Develop systems that can detect deepfakes in real-time, enabling immediate action to mitigate their impact.</a:t>
            </a:r>
            <a:endParaRPr lang="en-US" sz="1750" dirty="0"/>
          </a:p>
        </p:txBody>
      </p:sp>
      <p:sp>
        <p:nvSpPr>
          <p:cNvPr id="8" name="Shape 5"/>
          <p:cNvSpPr/>
          <p:nvPr/>
        </p:nvSpPr>
        <p:spPr>
          <a:xfrm>
            <a:off x="7426285" y="2648426"/>
            <a:ext cx="5443895" cy="1942862"/>
          </a:xfrm>
          <a:prstGeom prst="roundRect">
            <a:avLst>
              <a:gd name="adj" fmla="val 6862"/>
            </a:avLst>
          </a:prstGeom>
          <a:solidFill>
            <a:srgbClr val="EEEFF5"/>
          </a:solidFill>
          <a:ln/>
        </p:spPr>
      </p:sp>
      <p:sp>
        <p:nvSpPr>
          <p:cNvPr id="9" name="Text 6"/>
          <p:cNvSpPr/>
          <p:nvPr/>
        </p:nvSpPr>
        <p:spPr>
          <a:xfrm>
            <a:off x="7648456" y="2870597"/>
            <a:ext cx="2923580" cy="365522"/>
          </a:xfrm>
          <a:prstGeom prst="rect">
            <a:avLst/>
          </a:prstGeom>
          <a:noFill/>
          <a:ln/>
        </p:spPr>
        <p:txBody>
          <a:bodyPr wrap="none" rtlCol="0" anchor="t"/>
          <a:lstStyle/>
          <a:p>
            <a:pPr indent="0" marL="0">
              <a:lnSpc>
                <a:spcPts val="2878"/>
              </a:lnSpc>
              <a:buNone/>
            </a:pPr>
            <a:r>
              <a:rPr lang="en-US" sz="2302" b="1" dirty="0">
                <a:solidFill>
                  <a:srgbClr val="396AF1"/>
                </a:solidFill>
                <a:latin typeface="Barlow" pitchFamily="34" charset="0"/>
                <a:ea typeface="Barlow" pitchFamily="34" charset="-122"/>
                <a:cs typeface="Barlow" pitchFamily="34" charset="-120"/>
              </a:rPr>
              <a:t>Deepfake Forensics</a:t>
            </a:r>
            <a:endParaRPr lang="en-US" sz="2302" dirty="0"/>
          </a:p>
        </p:txBody>
      </p:sp>
      <p:sp>
        <p:nvSpPr>
          <p:cNvPr id="10" name="Text 7"/>
          <p:cNvSpPr/>
          <p:nvPr/>
        </p:nvSpPr>
        <p:spPr>
          <a:xfrm>
            <a:off x="7648456" y="3369350"/>
            <a:ext cx="4999553" cy="999768"/>
          </a:xfrm>
          <a:prstGeom prst="rect">
            <a:avLst/>
          </a:prstGeom>
          <a:noFill/>
          <a:ln/>
        </p:spPr>
        <p:txBody>
          <a:bodyPr wrap="square" rtlCol="0" anchor="t"/>
          <a:lstStyle/>
          <a:p>
            <a:pPr indent="0" marL="0">
              <a:lnSpc>
                <a:spcPts val="2624"/>
              </a:lnSpc>
              <a:buNone/>
            </a:pPr>
            <a:r>
              <a:rPr lang="en-US" sz="1750" dirty="0">
                <a:solidFill>
                  <a:srgbClr val="272525"/>
                </a:solidFill>
                <a:latin typeface="Montserrat" pitchFamily="34" charset="0"/>
                <a:ea typeface="Montserrat" pitchFamily="34" charset="-122"/>
                <a:cs typeface="Montserrat" pitchFamily="34" charset="-120"/>
              </a:rPr>
              <a:t>Develop advanced techniques for identifying subtle artifacts and inconsistencies that can reveal the presence of deepfakes.</a:t>
            </a:r>
            <a:endParaRPr lang="en-US" sz="1750" dirty="0"/>
          </a:p>
        </p:txBody>
      </p:sp>
      <p:sp>
        <p:nvSpPr>
          <p:cNvPr id="11" name="Shape 8"/>
          <p:cNvSpPr/>
          <p:nvPr/>
        </p:nvSpPr>
        <p:spPr>
          <a:xfrm>
            <a:off x="1760220" y="4813459"/>
            <a:ext cx="5443895" cy="1942862"/>
          </a:xfrm>
          <a:prstGeom prst="roundRect">
            <a:avLst>
              <a:gd name="adj" fmla="val 6862"/>
            </a:avLst>
          </a:prstGeom>
          <a:solidFill>
            <a:srgbClr val="EEEFF5"/>
          </a:solidFill>
          <a:ln/>
        </p:spPr>
      </p:sp>
      <p:sp>
        <p:nvSpPr>
          <p:cNvPr id="12" name="Text 9"/>
          <p:cNvSpPr/>
          <p:nvPr/>
        </p:nvSpPr>
        <p:spPr>
          <a:xfrm>
            <a:off x="1982391" y="5035629"/>
            <a:ext cx="3571637" cy="365522"/>
          </a:xfrm>
          <a:prstGeom prst="rect">
            <a:avLst/>
          </a:prstGeom>
          <a:noFill/>
          <a:ln/>
        </p:spPr>
        <p:txBody>
          <a:bodyPr wrap="none" rtlCol="0" anchor="t"/>
          <a:lstStyle/>
          <a:p>
            <a:pPr indent="0" marL="0">
              <a:lnSpc>
                <a:spcPts val="2878"/>
              </a:lnSpc>
              <a:buNone/>
            </a:pPr>
            <a:r>
              <a:rPr lang="en-US" sz="2302" b="1" dirty="0">
                <a:solidFill>
                  <a:srgbClr val="396AF1"/>
                </a:solidFill>
                <a:latin typeface="Barlow" pitchFamily="34" charset="0"/>
                <a:ea typeface="Barlow" pitchFamily="34" charset="-122"/>
                <a:cs typeface="Barlow" pitchFamily="34" charset="-120"/>
              </a:rPr>
              <a:t>AI-Based Countermeasures</a:t>
            </a:r>
            <a:endParaRPr lang="en-US" sz="2302" dirty="0"/>
          </a:p>
        </p:txBody>
      </p:sp>
      <p:sp>
        <p:nvSpPr>
          <p:cNvPr id="13" name="Text 10"/>
          <p:cNvSpPr/>
          <p:nvPr/>
        </p:nvSpPr>
        <p:spPr>
          <a:xfrm>
            <a:off x="1982391" y="5534382"/>
            <a:ext cx="4999553" cy="999768"/>
          </a:xfrm>
          <a:prstGeom prst="rect">
            <a:avLst/>
          </a:prstGeom>
          <a:noFill/>
          <a:ln/>
        </p:spPr>
        <p:txBody>
          <a:bodyPr wrap="square" rtlCol="0" anchor="t"/>
          <a:lstStyle/>
          <a:p>
            <a:pPr indent="0" marL="0">
              <a:lnSpc>
                <a:spcPts val="2624"/>
              </a:lnSpc>
              <a:buNone/>
            </a:pPr>
            <a:r>
              <a:rPr lang="en-US" sz="1750" dirty="0">
                <a:solidFill>
                  <a:srgbClr val="272525"/>
                </a:solidFill>
                <a:latin typeface="Montserrat" pitchFamily="34" charset="0"/>
                <a:ea typeface="Montserrat" pitchFamily="34" charset="-122"/>
                <a:cs typeface="Montserrat" pitchFamily="34" charset="-120"/>
              </a:rPr>
              <a:t>Leverage AI to develop proactive solutions that can identify and neutralize deepfakes before they spread.</a:t>
            </a:r>
            <a:endParaRPr lang="en-US" sz="1750" dirty="0"/>
          </a:p>
        </p:txBody>
      </p:sp>
      <p:sp>
        <p:nvSpPr>
          <p:cNvPr id="14" name="Shape 11"/>
          <p:cNvSpPr/>
          <p:nvPr/>
        </p:nvSpPr>
        <p:spPr>
          <a:xfrm>
            <a:off x="7426285" y="4813459"/>
            <a:ext cx="5443895" cy="1942862"/>
          </a:xfrm>
          <a:prstGeom prst="roundRect">
            <a:avLst>
              <a:gd name="adj" fmla="val 6862"/>
            </a:avLst>
          </a:prstGeom>
          <a:solidFill>
            <a:srgbClr val="EEEFF5"/>
          </a:solidFill>
          <a:ln/>
        </p:spPr>
      </p:sp>
      <p:sp>
        <p:nvSpPr>
          <p:cNvPr id="15" name="Text 12"/>
          <p:cNvSpPr/>
          <p:nvPr/>
        </p:nvSpPr>
        <p:spPr>
          <a:xfrm>
            <a:off x="7648456" y="5035629"/>
            <a:ext cx="2923580" cy="365522"/>
          </a:xfrm>
          <a:prstGeom prst="rect">
            <a:avLst/>
          </a:prstGeom>
          <a:noFill/>
          <a:ln/>
        </p:spPr>
        <p:txBody>
          <a:bodyPr wrap="none" rtlCol="0" anchor="t"/>
          <a:lstStyle/>
          <a:p>
            <a:pPr indent="0" marL="0">
              <a:lnSpc>
                <a:spcPts val="2878"/>
              </a:lnSpc>
              <a:buNone/>
            </a:pPr>
            <a:r>
              <a:rPr lang="en-US" sz="2302" b="1" dirty="0">
                <a:solidFill>
                  <a:srgbClr val="396AF1"/>
                </a:solidFill>
                <a:latin typeface="Barlow" pitchFamily="34" charset="0"/>
                <a:ea typeface="Barlow" pitchFamily="34" charset="-122"/>
                <a:cs typeface="Barlow" pitchFamily="34" charset="-120"/>
              </a:rPr>
              <a:t>Ethical Considerations</a:t>
            </a:r>
            <a:endParaRPr lang="en-US" sz="2302" dirty="0"/>
          </a:p>
        </p:txBody>
      </p:sp>
      <p:sp>
        <p:nvSpPr>
          <p:cNvPr id="16" name="Text 13"/>
          <p:cNvSpPr/>
          <p:nvPr/>
        </p:nvSpPr>
        <p:spPr>
          <a:xfrm>
            <a:off x="7648456" y="5534382"/>
            <a:ext cx="4999553" cy="999768"/>
          </a:xfrm>
          <a:prstGeom prst="rect">
            <a:avLst/>
          </a:prstGeom>
          <a:noFill/>
          <a:ln/>
        </p:spPr>
        <p:txBody>
          <a:bodyPr wrap="square" rtlCol="0" anchor="t"/>
          <a:lstStyle/>
          <a:p>
            <a:pPr indent="0" marL="0">
              <a:lnSpc>
                <a:spcPts val="2624"/>
              </a:lnSpc>
              <a:buNone/>
            </a:pPr>
            <a:r>
              <a:rPr lang="en-US" sz="1750" dirty="0">
                <a:solidFill>
                  <a:srgbClr val="272525"/>
                </a:solidFill>
                <a:latin typeface="Montserrat" pitchFamily="34" charset="0"/>
                <a:ea typeface="Montserrat" pitchFamily="34" charset="-122"/>
                <a:cs typeface="Montserrat" pitchFamily="34" charset="-120"/>
              </a:rPr>
              <a:t>Address the ethical implications of deepfake technology, including potential misuse and the need for transparency.</a:t>
            </a:r>
            <a:endParaRPr lang="en-US" sz="1750"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r>
          <p:cNvPicPr>
            <a:picLocks noChangeAspect="1"/>
          </p:cNvPicPr>
          <p:nvPr/>
        </p:nvPicPr>
        <p:blipFill>
          <a:blip r:embed="rId2"/>
          <a:stretch>
            <a:fillRect/>
          </a:stretch>
        </p:blipFill>
        <p:spPr>
          <a:xfrm>
            <a:off x="1790938" y="609481"/>
            <a:ext cx="10518696" cy="7010638"/>
          </a:xfrm>
          <a:prstGeom prst="rect">
            <a:avLst/>
          </a:prstGeom>
        </p:spPr>
      </p:pic>
      <p:pic>
        <p:nvPicPr>
          <p:cNvPr id="5"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r>
          <p:cNvPicPr>
            <a:picLocks noChangeAspect="1"/>
          </p:cNvPicPr>
          <p:nvPr/>
        </p:nvPicPr>
        <p:blipFill>
          <a:blip r:embed="rId2"/>
          <a:stretch>
            <a:fillRect/>
          </a:stretch>
        </p:blipFill>
        <p:spPr>
          <a:xfrm>
            <a:off x="9151620" y="0"/>
            <a:ext cx="5486400" cy="8229600"/>
          </a:xfrm>
          <a:prstGeom prst="rect">
            <a:avLst/>
          </a:prstGeom>
        </p:spPr>
      </p:pic>
      <p:sp>
        <p:nvSpPr>
          <p:cNvPr id="5" name="Text 1"/>
          <p:cNvSpPr/>
          <p:nvPr/>
        </p:nvSpPr>
        <p:spPr>
          <a:xfrm>
            <a:off x="833199" y="2273022"/>
            <a:ext cx="7477601" cy="2017157"/>
          </a:xfrm>
          <a:prstGeom prst="rect">
            <a:avLst/>
          </a:prstGeom>
          <a:noFill/>
          <a:ln/>
        </p:spPr>
        <p:txBody>
          <a:bodyPr wrap="square" rtlCol="0" anchor="t"/>
          <a:lstStyle/>
          <a:p>
            <a:pPr indent="0" marL="0">
              <a:lnSpc>
                <a:spcPts val="7942"/>
              </a:lnSpc>
              <a:buNone/>
            </a:pPr>
            <a:r>
              <a:rPr lang="en-US" sz="6354" b="1" dirty="0">
                <a:solidFill>
                  <a:srgbClr val="396AF1"/>
                </a:solidFill>
                <a:latin typeface="Barlow" pitchFamily="34" charset="0"/>
                <a:ea typeface="Barlow" pitchFamily="34" charset="-122"/>
                <a:cs typeface="Barlow" pitchFamily="34" charset="-120"/>
              </a:rPr>
              <a:t>Introduction to Deepfakes</a:t>
            </a:r>
            <a:endParaRPr lang="en-US" sz="6354" dirty="0"/>
          </a:p>
        </p:txBody>
      </p:sp>
      <p:sp>
        <p:nvSpPr>
          <p:cNvPr id="6" name="Text 2"/>
          <p:cNvSpPr/>
          <p:nvPr/>
        </p:nvSpPr>
        <p:spPr>
          <a:xfrm>
            <a:off x="833199" y="4623435"/>
            <a:ext cx="7477601" cy="1333024"/>
          </a:xfrm>
          <a:prstGeom prst="rect">
            <a:avLst/>
          </a:prstGeom>
          <a:noFill/>
          <a:ln/>
        </p:spPr>
        <p:txBody>
          <a:bodyPr wrap="square" rtlCol="0" anchor="t"/>
          <a:lstStyle/>
          <a:p>
            <a:pPr indent="0" marL="0">
              <a:lnSpc>
                <a:spcPts val="2624"/>
              </a:lnSpc>
              <a:buNone/>
            </a:pPr>
            <a:r>
              <a:rPr lang="en-US" sz="1750" dirty="0">
                <a:solidFill>
                  <a:srgbClr val="272525"/>
                </a:solidFill>
                <a:latin typeface="Montserrat" pitchFamily="34" charset="0"/>
                <a:ea typeface="Montserrat" pitchFamily="34" charset="-122"/>
                <a:cs typeface="Montserrat" pitchFamily="34" charset="-120"/>
              </a:rPr>
              <a:t>Deepfakes are synthetic media that use artificial intelligence (AI) to convincingly alter or generate realistic images and videos. This technology has become increasingly sophisticated, blurring the lines between reality and fabrication.</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880705"/>
            <a:ext cx="5847278" cy="730806"/>
          </a:xfrm>
          <a:prstGeom prst="rect">
            <a:avLst/>
          </a:prstGeom>
          <a:noFill/>
          <a:ln/>
        </p:spPr>
        <p:txBody>
          <a:bodyPr wrap="none" rtlCol="0" anchor="t"/>
          <a:lstStyle/>
          <a:p>
            <a:pPr indent="0" marL="0">
              <a:lnSpc>
                <a:spcPts val="5755"/>
              </a:lnSpc>
              <a:buNone/>
            </a:pPr>
            <a:r>
              <a:rPr lang="en-US" sz="4604" b="1" dirty="0">
                <a:solidFill>
                  <a:srgbClr val="396AF1"/>
                </a:solidFill>
                <a:latin typeface="Barlow" pitchFamily="34" charset="0"/>
                <a:ea typeface="Barlow" pitchFamily="34" charset="-122"/>
                <a:cs typeface="Barlow" pitchFamily="34" charset="-120"/>
              </a:rPr>
              <a:t>Abstract</a:t>
            </a:r>
            <a:endParaRPr lang="en-US" sz="4604" dirty="0"/>
          </a:p>
        </p:txBody>
      </p:sp>
      <p:pic>
        <p:nvPicPr>
          <p:cNvPr id="5" name="Image 1" descr="preencoded.png">    </p:cNvPr>
          <p:cNvPicPr>
            <a:picLocks noChangeAspect="1"/>
          </p:cNvPicPr>
          <p:nvPr/>
        </p:nvPicPr>
        <p:blipFill>
          <a:blip r:embed="rId2"/>
          <a:stretch>
            <a:fillRect/>
          </a:stretch>
        </p:blipFill>
        <p:spPr>
          <a:xfrm>
            <a:off x="1760220" y="2055852"/>
            <a:ext cx="3481149" cy="2151459"/>
          </a:xfrm>
          <a:prstGeom prst="rect">
            <a:avLst/>
          </a:prstGeom>
        </p:spPr>
      </p:pic>
      <p:sp>
        <p:nvSpPr>
          <p:cNvPr id="6" name="Text 2"/>
          <p:cNvSpPr/>
          <p:nvPr/>
        </p:nvSpPr>
        <p:spPr>
          <a:xfrm>
            <a:off x="1760220" y="4484965"/>
            <a:ext cx="2923580" cy="365522"/>
          </a:xfrm>
          <a:prstGeom prst="rect">
            <a:avLst/>
          </a:prstGeom>
          <a:noFill/>
          <a:ln/>
        </p:spPr>
        <p:txBody>
          <a:bodyPr wrap="none" rtlCol="0" anchor="t"/>
          <a:lstStyle/>
          <a:p>
            <a:pPr algn="l" indent="0" marL="0">
              <a:lnSpc>
                <a:spcPts val="2878"/>
              </a:lnSpc>
              <a:buNone/>
            </a:pPr>
            <a:r>
              <a:rPr lang="en-US" sz="2302" b="1" dirty="0">
                <a:solidFill>
                  <a:srgbClr val="396AF1"/>
                </a:solidFill>
                <a:latin typeface="Barlow" pitchFamily="34" charset="0"/>
                <a:ea typeface="Barlow" pitchFamily="34" charset="-122"/>
                <a:cs typeface="Barlow" pitchFamily="34" charset="-120"/>
              </a:rPr>
              <a:t>Deepfakes</a:t>
            </a:r>
            <a:endParaRPr lang="en-US" sz="2302" dirty="0"/>
          </a:p>
        </p:txBody>
      </p:sp>
      <p:sp>
        <p:nvSpPr>
          <p:cNvPr id="7" name="Text 3"/>
          <p:cNvSpPr/>
          <p:nvPr/>
        </p:nvSpPr>
        <p:spPr>
          <a:xfrm>
            <a:off x="1760220" y="4983718"/>
            <a:ext cx="3481149" cy="1999536"/>
          </a:xfrm>
          <a:prstGeom prst="rect">
            <a:avLst/>
          </a:prstGeom>
          <a:noFill/>
          <a:ln/>
        </p:spPr>
        <p:txBody>
          <a:bodyPr wrap="square" rtlCol="0" anchor="t"/>
          <a:lstStyle/>
          <a:p>
            <a:pPr algn="l" indent="0" marL="0">
              <a:lnSpc>
                <a:spcPts val="2624"/>
              </a:lnSpc>
              <a:buNone/>
            </a:pPr>
            <a:r>
              <a:rPr lang="en-US" sz="1750" dirty="0">
                <a:solidFill>
                  <a:srgbClr val="272525"/>
                </a:solidFill>
                <a:latin typeface="Montserrat" pitchFamily="34" charset="0"/>
                <a:ea typeface="Montserrat" pitchFamily="34" charset="-122"/>
                <a:cs typeface="Montserrat" pitchFamily="34" charset="-120"/>
              </a:rPr>
              <a:t>Deepfakes are synthetic media generated using AI that replaces a person’s face with another’s. They often use deep learning algorithms to create realistic forgeries.</a:t>
            </a:r>
            <a:endParaRPr lang="en-US" sz="1750" dirty="0"/>
          </a:p>
        </p:txBody>
      </p:sp>
      <p:pic>
        <p:nvPicPr>
          <p:cNvPr id="8" name="Image 2" descr="preencoded.png">    </p:cNvPr>
          <p:cNvPicPr>
            <a:picLocks noChangeAspect="1"/>
          </p:cNvPicPr>
          <p:nvPr/>
        </p:nvPicPr>
        <p:blipFill>
          <a:blip r:embed="rId3"/>
          <a:stretch>
            <a:fillRect/>
          </a:stretch>
        </p:blipFill>
        <p:spPr>
          <a:xfrm>
            <a:off x="5574625" y="2055852"/>
            <a:ext cx="3481149" cy="2151459"/>
          </a:xfrm>
          <a:prstGeom prst="rect">
            <a:avLst/>
          </a:prstGeom>
        </p:spPr>
      </p:pic>
      <p:sp>
        <p:nvSpPr>
          <p:cNvPr id="9" name="Text 4"/>
          <p:cNvSpPr/>
          <p:nvPr/>
        </p:nvSpPr>
        <p:spPr>
          <a:xfrm>
            <a:off x="5574625" y="4484965"/>
            <a:ext cx="3481149" cy="731044"/>
          </a:xfrm>
          <a:prstGeom prst="rect">
            <a:avLst/>
          </a:prstGeom>
          <a:noFill/>
          <a:ln/>
        </p:spPr>
        <p:txBody>
          <a:bodyPr wrap="square" rtlCol="0" anchor="t"/>
          <a:lstStyle/>
          <a:p>
            <a:pPr algn="l" indent="0" marL="0">
              <a:lnSpc>
                <a:spcPts val="2878"/>
              </a:lnSpc>
              <a:buNone/>
            </a:pPr>
            <a:r>
              <a:rPr lang="en-US" sz="2302" b="1" dirty="0">
                <a:solidFill>
                  <a:srgbClr val="396AF1"/>
                </a:solidFill>
                <a:latin typeface="Barlow" pitchFamily="34" charset="0"/>
                <a:ea typeface="Barlow" pitchFamily="34" charset="-122"/>
                <a:cs typeface="Barlow" pitchFamily="34" charset="-120"/>
              </a:rPr>
              <a:t>The Challenge of Deepfakes</a:t>
            </a:r>
            <a:endParaRPr lang="en-US" sz="2302" dirty="0"/>
          </a:p>
        </p:txBody>
      </p:sp>
      <p:sp>
        <p:nvSpPr>
          <p:cNvPr id="10" name="Text 5"/>
          <p:cNvSpPr/>
          <p:nvPr/>
        </p:nvSpPr>
        <p:spPr>
          <a:xfrm>
            <a:off x="5574625" y="5349240"/>
            <a:ext cx="3481149" cy="1666280"/>
          </a:xfrm>
          <a:prstGeom prst="rect">
            <a:avLst/>
          </a:prstGeom>
          <a:noFill/>
          <a:ln/>
        </p:spPr>
        <p:txBody>
          <a:bodyPr wrap="square" rtlCol="0" anchor="t"/>
          <a:lstStyle/>
          <a:p>
            <a:pPr algn="l" indent="0" marL="0">
              <a:lnSpc>
                <a:spcPts val="2624"/>
              </a:lnSpc>
              <a:buNone/>
            </a:pPr>
            <a:r>
              <a:rPr lang="en-US" sz="1750" dirty="0">
                <a:solidFill>
                  <a:srgbClr val="272525"/>
                </a:solidFill>
                <a:latin typeface="Montserrat" pitchFamily="34" charset="0"/>
                <a:ea typeface="Montserrat" pitchFamily="34" charset="-122"/>
                <a:cs typeface="Montserrat" pitchFamily="34" charset="-120"/>
              </a:rPr>
              <a:t>The growing prevalence of deepfakes poses significant threats, including the spread of misinformation, manipulation, and identity theft.</a:t>
            </a:r>
            <a:endParaRPr lang="en-US" sz="1750" dirty="0"/>
          </a:p>
        </p:txBody>
      </p:sp>
      <p:pic>
        <p:nvPicPr>
          <p:cNvPr id="11" name="Image 3" descr="preencoded.png">    </p:cNvPr>
          <p:cNvPicPr>
            <a:picLocks noChangeAspect="1"/>
          </p:cNvPicPr>
          <p:nvPr/>
        </p:nvPicPr>
        <p:blipFill>
          <a:blip r:embed="rId4"/>
          <a:stretch>
            <a:fillRect/>
          </a:stretch>
        </p:blipFill>
        <p:spPr>
          <a:xfrm>
            <a:off x="9389031" y="2055852"/>
            <a:ext cx="3481149" cy="2151459"/>
          </a:xfrm>
          <a:prstGeom prst="rect">
            <a:avLst/>
          </a:prstGeom>
        </p:spPr>
      </p:pic>
      <p:sp>
        <p:nvSpPr>
          <p:cNvPr id="12" name="Text 6"/>
          <p:cNvSpPr/>
          <p:nvPr/>
        </p:nvSpPr>
        <p:spPr>
          <a:xfrm>
            <a:off x="9389031" y="4484965"/>
            <a:ext cx="3481149" cy="731044"/>
          </a:xfrm>
          <a:prstGeom prst="rect">
            <a:avLst/>
          </a:prstGeom>
          <a:noFill/>
          <a:ln/>
        </p:spPr>
        <p:txBody>
          <a:bodyPr wrap="square" rtlCol="0" anchor="t"/>
          <a:lstStyle/>
          <a:p>
            <a:pPr algn="l" indent="0" marL="0">
              <a:lnSpc>
                <a:spcPts val="2878"/>
              </a:lnSpc>
              <a:buNone/>
            </a:pPr>
            <a:r>
              <a:rPr lang="en-US" sz="2302" b="1" dirty="0">
                <a:solidFill>
                  <a:srgbClr val="396AF1"/>
                </a:solidFill>
                <a:latin typeface="Barlow" pitchFamily="34" charset="0"/>
                <a:ea typeface="Barlow" pitchFamily="34" charset="-122"/>
                <a:cs typeface="Barlow" pitchFamily="34" charset="-120"/>
              </a:rPr>
              <a:t>Deep Learning for Deepfake Detection</a:t>
            </a:r>
            <a:endParaRPr lang="en-US" sz="2302" dirty="0"/>
          </a:p>
        </p:txBody>
      </p:sp>
      <p:sp>
        <p:nvSpPr>
          <p:cNvPr id="13" name="Text 7"/>
          <p:cNvSpPr/>
          <p:nvPr/>
        </p:nvSpPr>
        <p:spPr>
          <a:xfrm>
            <a:off x="9389031" y="5349240"/>
            <a:ext cx="3481149" cy="1999536"/>
          </a:xfrm>
          <a:prstGeom prst="rect">
            <a:avLst/>
          </a:prstGeom>
          <a:noFill/>
          <a:ln/>
        </p:spPr>
        <p:txBody>
          <a:bodyPr wrap="square" rtlCol="0" anchor="t"/>
          <a:lstStyle/>
          <a:p>
            <a:pPr algn="l" indent="0" marL="0">
              <a:lnSpc>
                <a:spcPts val="2624"/>
              </a:lnSpc>
              <a:buNone/>
            </a:pPr>
            <a:r>
              <a:rPr lang="en-US" sz="1750" dirty="0">
                <a:solidFill>
                  <a:srgbClr val="272525"/>
                </a:solidFill>
                <a:latin typeface="Montserrat" pitchFamily="34" charset="0"/>
                <a:ea typeface="Montserrat" pitchFamily="34" charset="-122"/>
                <a:cs typeface="Montserrat" pitchFamily="34" charset="-120"/>
              </a:rPr>
              <a:t>Deep learning techniques are being explored to detect deepfakes, leveraging neural networks trained on vast datasets to identify subtle anomalies.</a:t>
            </a:r>
            <a:endParaRPr lang="en-US" sz="1750" dirty="0"/>
          </a:p>
        </p:txBody>
      </p:sp>
      <p:pic>
        <p:nvPicPr>
          <p:cNvPr id="1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001197"/>
            <a:ext cx="8957786" cy="730806"/>
          </a:xfrm>
          <a:prstGeom prst="rect">
            <a:avLst/>
          </a:prstGeom>
          <a:noFill/>
          <a:ln/>
        </p:spPr>
        <p:txBody>
          <a:bodyPr wrap="none" rtlCol="0" anchor="t"/>
          <a:lstStyle/>
          <a:p>
            <a:pPr indent="0" marL="0">
              <a:lnSpc>
                <a:spcPts val="5755"/>
              </a:lnSpc>
              <a:buNone/>
            </a:pPr>
            <a:r>
              <a:rPr lang="en-US" sz="4604" b="1" dirty="0">
                <a:solidFill>
                  <a:srgbClr val="396AF1"/>
                </a:solidFill>
                <a:latin typeface="Barlow" pitchFamily="34" charset="0"/>
                <a:ea typeface="Barlow" pitchFamily="34" charset="-122"/>
                <a:cs typeface="Barlow" pitchFamily="34" charset="-120"/>
              </a:rPr>
              <a:t>Challenges in Detecting Deepfakes</a:t>
            </a:r>
            <a:endParaRPr lang="en-US" sz="4604" dirty="0"/>
          </a:p>
        </p:txBody>
      </p:sp>
      <p:sp>
        <p:nvSpPr>
          <p:cNvPr id="5" name="Shape 2"/>
          <p:cNvSpPr/>
          <p:nvPr/>
        </p:nvSpPr>
        <p:spPr>
          <a:xfrm>
            <a:off x="1760220" y="2426256"/>
            <a:ext cx="499943" cy="499943"/>
          </a:xfrm>
          <a:prstGeom prst="roundRect">
            <a:avLst>
              <a:gd name="adj" fmla="val 26667"/>
            </a:avLst>
          </a:prstGeom>
          <a:solidFill>
            <a:srgbClr val="EEEFF5"/>
          </a:solidFill>
          <a:ln/>
        </p:spPr>
      </p:sp>
      <p:sp>
        <p:nvSpPr>
          <p:cNvPr id="6" name="Text 3"/>
          <p:cNvSpPr/>
          <p:nvPr/>
        </p:nvSpPr>
        <p:spPr>
          <a:xfrm>
            <a:off x="1948101" y="2456974"/>
            <a:ext cx="124182" cy="438507"/>
          </a:xfrm>
          <a:prstGeom prst="rect">
            <a:avLst/>
          </a:prstGeom>
          <a:noFill/>
          <a:ln/>
        </p:spPr>
        <p:txBody>
          <a:bodyPr wrap="none" rtlCol="0" anchor="t"/>
          <a:lstStyle/>
          <a:p>
            <a:pPr algn="ctr" indent="0" marL="0">
              <a:lnSpc>
                <a:spcPts val="3453"/>
              </a:lnSpc>
              <a:buNone/>
            </a:pPr>
            <a:r>
              <a:rPr lang="en-US" sz="2763" b="1" dirty="0">
                <a:solidFill>
                  <a:srgbClr val="396AF1"/>
                </a:solidFill>
                <a:latin typeface="Barlow" pitchFamily="34" charset="0"/>
                <a:ea typeface="Barlow" pitchFamily="34" charset="-122"/>
                <a:cs typeface="Barlow" pitchFamily="34" charset="-120"/>
              </a:rPr>
              <a:t>1</a:t>
            </a:r>
            <a:endParaRPr lang="en-US" sz="2763" dirty="0"/>
          </a:p>
        </p:txBody>
      </p:sp>
      <p:sp>
        <p:nvSpPr>
          <p:cNvPr id="7" name="Text 4"/>
          <p:cNvSpPr/>
          <p:nvPr/>
        </p:nvSpPr>
        <p:spPr>
          <a:xfrm>
            <a:off x="2482334" y="2426256"/>
            <a:ext cx="3171468" cy="365522"/>
          </a:xfrm>
          <a:prstGeom prst="rect">
            <a:avLst/>
          </a:prstGeom>
          <a:noFill/>
          <a:ln/>
        </p:spPr>
        <p:txBody>
          <a:bodyPr wrap="none" rtlCol="0" anchor="t"/>
          <a:lstStyle/>
          <a:p>
            <a:pPr indent="0" marL="0">
              <a:lnSpc>
                <a:spcPts val="2878"/>
              </a:lnSpc>
              <a:buNone/>
            </a:pPr>
            <a:r>
              <a:rPr lang="en-US" sz="2302" b="1" dirty="0">
                <a:solidFill>
                  <a:srgbClr val="396AF1"/>
                </a:solidFill>
                <a:latin typeface="Barlow" pitchFamily="34" charset="0"/>
                <a:ea typeface="Barlow" pitchFamily="34" charset="-122"/>
                <a:cs typeface="Barlow" pitchFamily="34" charset="-120"/>
              </a:rPr>
              <a:t>Indistinguishable Insight</a:t>
            </a:r>
            <a:endParaRPr lang="en-US" sz="2302" dirty="0"/>
          </a:p>
        </p:txBody>
      </p:sp>
      <p:sp>
        <p:nvSpPr>
          <p:cNvPr id="8" name="Text 5"/>
          <p:cNvSpPr/>
          <p:nvPr/>
        </p:nvSpPr>
        <p:spPr>
          <a:xfrm>
            <a:off x="2482334" y="2925008"/>
            <a:ext cx="4721781" cy="1666280"/>
          </a:xfrm>
          <a:prstGeom prst="rect">
            <a:avLst/>
          </a:prstGeom>
          <a:noFill/>
          <a:ln/>
        </p:spPr>
        <p:txBody>
          <a:bodyPr wrap="square" rtlCol="0" anchor="t"/>
          <a:lstStyle/>
          <a:p>
            <a:pPr indent="0" marL="0">
              <a:lnSpc>
                <a:spcPts val="2624"/>
              </a:lnSpc>
              <a:buNone/>
            </a:pPr>
            <a:r>
              <a:rPr lang="en-US" sz="1750" dirty="0">
                <a:solidFill>
                  <a:srgbClr val="272525"/>
                </a:solidFill>
                <a:latin typeface="Montserrat" pitchFamily="34" charset="0"/>
                <a:ea typeface="Montserrat" pitchFamily="34" charset="-122"/>
                <a:cs typeface="Montserrat" pitchFamily="34" charset="-120"/>
              </a:rPr>
              <a:t>Deepfakes are often extremely realistic, making it difficult to distinguish them from genuine content. The subtle clues that reveal a deepfake can be hard to detect by the human eye.</a:t>
            </a:r>
            <a:endParaRPr lang="en-US" sz="1750" dirty="0"/>
          </a:p>
        </p:txBody>
      </p:sp>
      <p:sp>
        <p:nvSpPr>
          <p:cNvPr id="9" name="Shape 6"/>
          <p:cNvSpPr/>
          <p:nvPr/>
        </p:nvSpPr>
        <p:spPr>
          <a:xfrm>
            <a:off x="7426285" y="2426256"/>
            <a:ext cx="499943" cy="499943"/>
          </a:xfrm>
          <a:prstGeom prst="roundRect">
            <a:avLst>
              <a:gd name="adj" fmla="val 26667"/>
            </a:avLst>
          </a:prstGeom>
          <a:solidFill>
            <a:srgbClr val="EEEFF5"/>
          </a:solidFill>
          <a:ln/>
        </p:spPr>
      </p:sp>
      <p:sp>
        <p:nvSpPr>
          <p:cNvPr id="10" name="Text 7"/>
          <p:cNvSpPr/>
          <p:nvPr/>
        </p:nvSpPr>
        <p:spPr>
          <a:xfrm>
            <a:off x="7577971" y="2456974"/>
            <a:ext cx="196453" cy="438507"/>
          </a:xfrm>
          <a:prstGeom prst="rect">
            <a:avLst/>
          </a:prstGeom>
          <a:noFill/>
          <a:ln/>
        </p:spPr>
        <p:txBody>
          <a:bodyPr wrap="none" rtlCol="0" anchor="t"/>
          <a:lstStyle/>
          <a:p>
            <a:pPr algn="ctr" indent="0" marL="0">
              <a:lnSpc>
                <a:spcPts val="3453"/>
              </a:lnSpc>
              <a:buNone/>
            </a:pPr>
            <a:r>
              <a:rPr lang="en-US" sz="2763" b="1" dirty="0">
                <a:solidFill>
                  <a:srgbClr val="396AF1"/>
                </a:solidFill>
                <a:latin typeface="Barlow" pitchFamily="34" charset="0"/>
                <a:ea typeface="Barlow" pitchFamily="34" charset="-122"/>
                <a:cs typeface="Barlow" pitchFamily="34" charset="-120"/>
              </a:rPr>
              <a:t>2</a:t>
            </a:r>
            <a:endParaRPr lang="en-US" sz="2763" dirty="0"/>
          </a:p>
        </p:txBody>
      </p:sp>
      <p:sp>
        <p:nvSpPr>
          <p:cNvPr id="11" name="Text 8"/>
          <p:cNvSpPr/>
          <p:nvPr/>
        </p:nvSpPr>
        <p:spPr>
          <a:xfrm>
            <a:off x="8148399" y="2426256"/>
            <a:ext cx="2923580" cy="365522"/>
          </a:xfrm>
          <a:prstGeom prst="rect">
            <a:avLst/>
          </a:prstGeom>
          <a:noFill/>
          <a:ln/>
        </p:spPr>
        <p:txBody>
          <a:bodyPr wrap="none" rtlCol="0" anchor="t"/>
          <a:lstStyle/>
          <a:p>
            <a:pPr indent="0" marL="0">
              <a:lnSpc>
                <a:spcPts val="2878"/>
              </a:lnSpc>
              <a:buNone/>
            </a:pPr>
            <a:r>
              <a:rPr lang="en-US" sz="2302" b="1" dirty="0">
                <a:solidFill>
                  <a:srgbClr val="396AF1"/>
                </a:solidFill>
                <a:latin typeface="Barlow" pitchFamily="34" charset="0"/>
                <a:ea typeface="Barlow" pitchFamily="34" charset="-122"/>
                <a:cs typeface="Barlow" pitchFamily="34" charset="-120"/>
              </a:rPr>
              <a:t>Evolving Techniques</a:t>
            </a:r>
            <a:endParaRPr lang="en-US" sz="2302" dirty="0"/>
          </a:p>
        </p:txBody>
      </p:sp>
      <p:sp>
        <p:nvSpPr>
          <p:cNvPr id="12" name="Text 9"/>
          <p:cNvSpPr/>
          <p:nvPr/>
        </p:nvSpPr>
        <p:spPr>
          <a:xfrm>
            <a:off x="8148399" y="2925008"/>
            <a:ext cx="4721781" cy="1666280"/>
          </a:xfrm>
          <a:prstGeom prst="rect">
            <a:avLst/>
          </a:prstGeom>
          <a:noFill/>
          <a:ln/>
        </p:spPr>
        <p:txBody>
          <a:bodyPr wrap="square" rtlCol="0" anchor="t"/>
          <a:lstStyle/>
          <a:p>
            <a:pPr indent="0" marL="0">
              <a:lnSpc>
                <a:spcPts val="2624"/>
              </a:lnSpc>
              <a:buNone/>
            </a:pPr>
            <a:r>
              <a:rPr lang="en-US" sz="1750" dirty="0">
                <a:solidFill>
                  <a:srgbClr val="272525"/>
                </a:solidFill>
                <a:latin typeface="Montserrat" pitchFamily="34" charset="0"/>
                <a:ea typeface="Montserrat" pitchFamily="34" charset="-122"/>
                <a:cs typeface="Montserrat" pitchFamily="34" charset="-120"/>
              </a:rPr>
              <a:t>Deepfake technology is constantly evolving, leading to more sophisticated and undetectable fakes. This necessitates a continuous adaptation of detection methods to stay ahead of the curve.</a:t>
            </a:r>
            <a:endParaRPr lang="en-US" sz="1750" dirty="0"/>
          </a:p>
        </p:txBody>
      </p:sp>
      <p:sp>
        <p:nvSpPr>
          <p:cNvPr id="13" name="Shape 10"/>
          <p:cNvSpPr/>
          <p:nvPr/>
        </p:nvSpPr>
        <p:spPr>
          <a:xfrm>
            <a:off x="1760220" y="5063371"/>
            <a:ext cx="499943" cy="499943"/>
          </a:xfrm>
          <a:prstGeom prst="roundRect">
            <a:avLst>
              <a:gd name="adj" fmla="val 26667"/>
            </a:avLst>
          </a:prstGeom>
          <a:solidFill>
            <a:srgbClr val="EEEFF5"/>
          </a:solidFill>
          <a:ln/>
        </p:spPr>
      </p:sp>
      <p:sp>
        <p:nvSpPr>
          <p:cNvPr id="14" name="Text 11"/>
          <p:cNvSpPr/>
          <p:nvPr/>
        </p:nvSpPr>
        <p:spPr>
          <a:xfrm>
            <a:off x="1915478" y="5094089"/>
            <a:ext cx="189428" cy="438507"/>
          </a:xfrm>
          <a:prstGeom prst="rect">
            <a:avLst/>
          </a:prstGeom>
          <a:noFill/>
          <a:ln/>
        </p:spPr>
        <p:txBody>
          <a:bodyPr wrap="none" rtlCol="0" anchor="t"/>
          <a:lstStyle/>
          <a:p>
            <a:pPr algn="ctr" indent="0" marL="0">
              <a:lnSpc>
                <a:spcPts val="3453"/>
              </a:lnSpc>
              <a:buNone/>
            </a:pPr>
            <a:r>
              <a:rPr lang="en-US" sz="2763" b="1" dirty="0">
                <a:solidFill>
                  <a:srgbClr val="396AF1"/>
                </a:solidFill>
                <a:latin typeface="Barlow" pitchFamily="34" charset="0"/>
                <a:ea typeface="Barlow" pitchFamily="34" charset="-122"/>
                <a:cs typeface="Barlow" pitchFamily="34" charset="-120"/>
              </a:rPr>
              <a:t>3</a:t>
            </a:r>
            <a:endParaRPr lang="en-US" sz="2763" dirty="0"/>
          </a:p>
        </p:txBody>
      </p:sp>
      <p:sp>
        <p:nvSpPr>
          <p:cNvPr id="15" name="Text 12"/>
          <p:cNvSpPr/>
          <p:nvPr/>
        </p:nvSpPr>
        <p:spPr>
          <a:xfrm>
            <a:off x="2482334" y="5063371"/>
            <a:ext cx="2923580" cy="365522"/>
          </a:xfrm>
          <a:prstGeom prst="rect">
            <a:avLst/>
          </a:prstGeom>
          <a:noFill/>
          <a:ln/>
        </p:spPr>
        <p:txBody>
          <a:bodyPr wrap="none" rtlCol="0" anchor="t"/>
          <a:lstStyle/>
          <a:p>
            <a:pPr indent="0" marL="0">
              <a:lnSpc>
                <a:spcPts val="2878"/>
              </a:lnSpc>
              <a:buNone/>
            </a:pPr>
            <a:r>
              <a:rPr lang="en-US" sz="2302" b="1" dirty="0">
                <a:solidFill>
                  <a:srgbClr val="396AF1"/>
                </a:solidFill>
                <a:latin typeface="Barlow" pitchFamily="34" charset="0"/>
                <a:ea typeface="Barlow" pitchFamily="34" charset="-122"/>
                <a:cs typeface="Barlow" pitchFamily="34" charset="-120"/>
              </a:rPr>
              <a:t>Limited Training Data</a:t>
            </a:r>
            <a:endParaRPr lang="en-US" sz="2302" dirty="0"/>
          </a:p>
        </p:txBody>
      </p:sp>
      <p:sp>
        <p:nvSpPr>
          <p:cNvPr id="16" name="Text 13"/>
          <p:cNvSpPr/>
          <p:nvPr/>
        </p:nvSpPr>
        <p:spPr>
          <a:xfrm>
            <a:off x="2482334" y="5562124"/>
            <a:ext cx="4721781" cy="1666280"/>
          </a:xfrm>
          <a:prstGeom prst="rect">
            <a:avLst/>
          </a:prstGeom>
          <a:noFill/>
          <a:ln/>
        </p:spPr>
        <p:txBody>
          <a:bodyPr wrap="square" rtlCol="0" anchor="t"/>
          <a:lstStyle/>
          <a:p>
            <a:pPr indent="0" marL="0">
              <a:lnSpc>
                <a:spcPts val="2624"/>
              </a:lnSpc>
              <a:buNone/>
            </a:pPr>
            <a:r>
              <a:rPr lang="en-US" sz="1750" dirty="0">
                <a:solidFill>
                  <a:srgbClr val="272525"/>
                </a:solidFill>
                <a:latin typeface="Montserrat" pitchFamily="34" charset="0"/>
                <a:ea typeface="Montserrat" pitchFamily="34" charset="-122"/>
                <a:cs typeface="Montserrat" pitchFamily="34" charset="-120"/>
              </a:rPr>
              <a:t>Creating robust deepfake detection models requires extensive training data. However, the availability of high-quality deepfake datasets is limited, making it challenging to train effective models.</a:t>
            </a:r>
            <a:endParaRPr lang="en-US" sz="1750" dirty="0"/>
          </a:p>
        </p:txBody>
      </p:sp>
      <p:sp>
        <p:nvSpPr>
          <p:cNvPr id="17" name="Shape 14"/>
          <p:cNvSpPr/>
          <p:nvPr/>
        </p:nvSpPr>
        <p:spPr>
          <a:xfrm>
            <a:off x="7426285" y="5063371"/>
            <a:ext cx="499943" cy="499943"/>
          </a:xfrm>
          <a:prstGeom prst="roundRect">
            <a:avLst>
              <a:gd name="adj" fmla="val 26667"/>
            </a:avLst>
          </a:prstGeom>
          <a:solidFill>
            <a:srgbClr val="EEEFF5"/>
          </a:solidFill>
          <a:ln/>
        </p:spPr>
      </p:sp>
      <p:sp>
        <p:nvSpPr>
          <p:cNvPr id="18" name="Text 15"/>
          <p:cNvSpPr/>
          <p:nvPr/>
        </p:nvSpPr>
        <p:spPr>
          <a:xfrm>
            <a:off x="7570113" y="5094089"/>
            <a:ext cx="212288" cy="438507"/>
          </a:xfrm>
          <a:prstGeom prst="rect">
            <a:avLst/>
          </a:prstGeom>
          <a:noFill/>
          <a:ln/>
        </p:spPr>
        <p:txBody>
          <a:bodyPr wrap="none" rtlCol="0" anchor="t"/>
          <a:lstStyle/>
          <a:p>
            <a:pPr algn="ctr" indent="0" marL="0">
              <a:lnSpc>
                <a:spcPts val="3453"/>
              </a:lnSpc>
              <a:buNone/>
            </a:pPr>
            <a:r>
              <a:rPr lang="en-US" sz="2763" b="1" dirty="0">
                <a:solidFill>
                  <a:srgbClr val="396AF1"/>
                </a:solidFill>
                <a:latin typeface="Barlow" pitchFamily="34" charset="0"/>
                <a:ea typeface="Barlow" pitchFamily="34" charset="-122"/>
                <a:cs typeface="Barlow" pitchFamily="34" charset="-120"/>
              </a:rPr>
              <a:t>4</a:t>
            </a:r>
            <a:endParaRPr lang="en-US" sz="2763" dirty="0"/>
          </a:p>
        </p:txBody>
      </p:sp>
      <p:sp>
        <p:nvSpPr>
          <p:cNvPr id="19" name="Text 16"/>
          <p:cNvSpPr/>
          <p:nvPr/>
        </p:nvSpPr>
        <p:spPr>
          <a:xfrm>
            <a:off x="8148399" y="5063371"/>
            <a:ext cx="2923580" cy="365522"/>
          </a:xfrm>
          <a:prstGeom prst="rect">
            <a:avLst/>
          </a:prstGeom>
          <a:noFill/>
          <a:ln/>
        </p:spPr>
        <p:txBody>
          <a:bodyPr wrap="none" rtlCol="0" anchor="t"/>
          <a:lstStyle/>
          <a:p>
            <a:pPr indent="0" marL="0">
              <a:lnSpc>
                <a:spcPts val="2878"/>
              </a:lnSpc>
              <a:buNone/>
            </a:pPr>
            <a:r>
              <a:rPr lang="en-US" sz="2302" b="1" dirty="0">
                <a:solidFill>
                  <a:srgbClr val="396AF1"/>
                </a:solidFill>
                <a:latin typeface="Barlow" pitchFamily="34" charset="0"/>
                <a:ea typeface="Barlow" pitchFamily="34" charset="-122"/>
                <a:cs typeface="Barlow" pitchFamily="34" charset="-120"/>
              </a:rPr>
              <a:t>Ethical Concerns</a:t>
            </a:r>
            <a:endParaRPr lang="en-US" sz="2302" dirty="0"/>
          </a:p>
        </p:txBody>
      </p:sp>
      <p:sp>
        <p:nvSpPr>
          <p:cNvPr id="20" name="Text 17"/>
          <p:cNvSpPr/>
          <p:nvPr/>
        </p:nvSpPr>
        <p:spPr>
          <a:xfrm>
            <a:off x="8148399" y="5562124"/>
            <a:ext cx="4721781" cy="1666280"/>
          </a:xfrm>
          <a:prstGeom prst="rect">
            <a:avLst/>
          </a:prstGeom>
          <a:noFill/>
          <a:ln/>
        </p:spPr>
        <p:txBody>
          <a:bodyPr wrap="square" rtlCol="0" anchor="t"/>
          <a:lstStyle/>
          <a:p>
            <a:pPr indent="0" marL="0">
              <a:lnSpc>
                <a:spcPts val="2624"/>
              </a:lnSpc>
              <a:buNone/>
            </a:pPr>
            <a:r>
              <a:rPr lang="en-US" sz="1750" dirty="0">
                <a:solidFill>
                  <a:srgbClr val="272525"/>
                </a:solidFill>
                <a:latin typeface="Montserrat" pitchFamily="34" charset="0"/>
                <a:ea typeface="Montserrat" pitchFamily="34" charset="-122"/>
                <a:cs typeface="Montserrat" pitchFamily="34" charset="-120"/>
              </a:rPr>
              <a:t>Deepfake detection raises ethical concerns regarding privacy and freedom of expression. It is crucial to balance detection efforts with respecting individual rights.</a:t>
            </a:r>
            <a:endParaRPr lang="en-US" sz="1750"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2668072" y="512207"/>
            <a:ext cx="8793242" cy="611386"/>
          </a:xfrm>
          <a:prstGeom prst="rect">
            <a:avLst/>
          </a:prstGeom>
          <a:noFill/>
          <a:ln/>
        </p:spPr>
        <p:txBody>
          <a:bodyPr wrap="none" rtlCol="0" anchor="t"/>
          <a:lstStyle/>
          <a:p>
            <a:pPr indent="0" marL="0">
              <a:lnSpc>
                <a:spcPts val="4815"/>
              </a:lnSpc>
              <a:buNone/>
            </a:pPr>
            <a:r>
              <a:rPr lang="en-US" sz="3852" b="1" dirty="0">
                <a:solidFill>
                  <a:srgbClr val="396AF1"/>
                </a:solidFill>
                <a:latin typeface="Barlow" pitchFamily="34" charset="0"/>
                <a:ea typeface="Barlow" pitchFamily="34" charset="-122"/>
                <a:cs typeface="Barlow" pitchFamily="34" charset="-120"/>
              </a:rPr>
              <a:t>Deepfake Detection using Deep Learning</a:t>
            </a:r>
            <a:endParaRPr lang="en-US" sz="3852" dirty="0"/>
          </a:p>
        </p:txBody>
      </p:sp>
      <p:sp>
        <p:nvSpPr>
          <p:cNvPr id="5" name="Text 2"/>
          <p:cNvSpPr/>
          <p:nvPr/>
        </p:nvSpPr>
        <p:spPr>
          <a:xfrm>
            <a:off x="2668072" y="1495306"/>
            <a:ext cx="9294138" cy="836176"/>
          </a:xfrm>
          <a:prstGeom prst="rect">
            <a:avLst/>
          </a:prstGeom>
          <a:noFill/>
          <a:ln/>
        </p:spPr>
        <p:txBody>
          <a:bodyPr wrap="square" rtlCol="0" anchor="t"/>
          <a:lstStyle/>
          <a:p>
            <a:pPr indent="0" marL="0">
              <a:lnSpc>
                <a:spcPts val="2195"/>
              </a:lnSpc>
              <a:buNone/>
            </a:pPr>
            <a:r>
              <a:rPr lang="en-US" sz="1464" dirty="0">
                <a:solidFill>
                  <a:srgbClr val="272525"/>
                </a:solidFill>
                <a:latin typeface="Montserrat" pitchFamily="34" charset="0"/>
                <a:ea typeface="Montserrat" pitchFamily="34" charset="-122"/>
                <a:cs typeface="Montserrat" pitchFamily="34" charset="-120"/>
              </a:rPr>
              <a:t>Deep learning is a powerful tool for detecting deepfakes. Deep learning models can learn complex patterns in data and use this information to identify synthetic media. This approach is particularly effective in detecting deepfakes as it can capture subtle cues that human observers may miss.</a:t>
            </a:r>
            <a:endParaRPr lang="en-US" sz="1464" dirty="0"/>
          </a:p>
        </p:txBody>
      </p:sp>
      <p:pic>
        <p:nvPicPr>
          <p:cNvPr id="6" name="Image 1" descr="preencoded.png">    </p:cNvPr>
          <p:cNvPicPr>
            <a:picLocks noChangeAspect="1"/>
          </p:cNvPicPr>
          <p:nvPr/>
        </p:nvPicPr>
        <p:blipFill>
          <a:blip r:embed="rId2"/>
          <a:stretch>
            <a:fillRect/>
          </a:stretch>
        </p:blipFill>
        <p:spPr>
          <a:xfrm>
            <a:off x="4224814" y="2540556"/>
            <a:ext cx="1533525" cy="1346240"/>
          </a:xfrm>
          <a:prstGeom prst="rect">
            <a:avLst/>
          </a:prstGeom>
        </p:spPr>
      </p:pic>
      <p:sp>
        <p:nvSpPr>
          <p:cNvPr id="7" name="Text 3"/>
          <p:cNvSpPr/>
          <p:nvPr/>
        </p:nvSpPr>
        <p:spPr>
          <a:xfrm>
            <a:off x="4950381" y="3213378"/>
            <a:ext cx="82272" cy="348615"/>
          </a:xfrm>
          <a:prstGeom prst="rect">
            <a:avLst/>
          </a:prstGeom>
          <a:noFill/>
          <a:ln/>
        </p:spPr>
        <p:txBody>
          <a:bodyPr wrap="none" rtlCol="0" anchor="t"/>
          <a:lstStyle/>
          <a:p>
            <a:pPr algn="ctr" indent="0" marL="0">
              <a:lnSpc>
                <a:spcPts val="2744"/>
              </a:lnSpc>
              <a:buNone/>
            </a:pPr>
            <a:r>
              <a:rPr lang="en-US" sz="1830" b="1" dirty="0">
                <a:solidFill>
                  <a:srgbClr val="396AF1"/>
                </a:solidFill>
                <a:latin typeface="Barlow" pitchFamily="34" charset="0"/>
                <a:ea typeface="Barlow" pitchFamily="34" charset="-122"/>
                <a:cs typeface="Barlow" pitchFamily="34" charset="-120"/>
              </a:rPr>
              <a:t>1</a:t>
            </a:r>
            <a:endParaRPr lang="en-US" sz="1830" dirty="0"/>
          </a:p>
        </p:txBody>
      </p:sp>
      <p:sp>
        <p:nvSpPr>
          <p:cNvPr id="8" name="Text 4"/>
          <p:cNvSpPr/>
          <p:nvPr/>
        </p:nvSpPr>
        <p:spPr>
          <a:xfrm>
            <a:off x="5944195" y="2865715"/>
            <a:ext cx="4618673" cy="305633"/>
          </a:xfrm>
          <a:prstGeom prst="rect">
            <a:avLst/>
          </a:prstGeom>
          <a:noFill/>
          <a:ln/>
        </p:spPr>
        <p:txBody>
          <a:bodyPr wrap="none" rtlCol="0" anchor="t"/>
          <a:lstStyle/>
          <a:p>
            <a:pPr algn="l" indent="0" marL="0">
              <a:lnSpc>
                <a:spcPts val="2407"/>
              </a:lnSpc>
              <a:buNone/>
            </a:pPr>
            <a:r>
              <a:rPr lang="en-US" sz="1926" b="1" dirty="0">
                <a:solidFill>
                  <a:srgbClr val="396AF1"/>
                </a:solidFill>
                <a:latin typeface="Barlow" pitchFamily="34" charset="0"/>
                <a:ea typeface="Barlow" pitchFamily="34" charset="-122"/>
                <a:cs typeface="Barlow" pitchFamily="34" charset="-120"/>
              </a:rPr>
              <a:t>Feature Extraction and Data Augmentation</a:t>
            </a:r>
            <a:endParaRPr lang="en-US" sz="1926" dirty="0"/>
          </a:p>
        </p:txBody>
      </p:sp>
      <p:sp>
        <p:nvSpPr>
          <p:cNvPr id="9" name="Text 5"/>
          <p:cNvSpPr/>
          <p:nvPr/>
        </p:nvSpPr>
        <p:spPr>
          <a:xfrm>
            <a:off x="5944195" y="3282791"/>
            <a:ext cx="4618673" cy="278725"/>
          </a:xfrm>
          <a:prstGeom prst="rect">
            <a:avLst/>
          </a:prstGeom>
          <a:noFill/>
          <a:ln/>
        </p:spPr>
        <p:txBody>
          <a:bodyPr wrap="none" rtlCol="0" anchor="t"/>
          <a:lstStyle/>
          <a:p>
            <a:pPr algn="l" indent="0" marL="0">
              <a:lnSpc>
                <a:spcPts val="2195"/>
              </a:lnSpc>
              <a:buNone/>
            </a:pPr>
            <a:r>
              <a:rPr lang="en-US" sz="1464" dirty="0">
                <a:solidFill>
                  <a:srgbClr val="272525"/>
                </a:solidFill>
                <a:latin typeface="Montserrat" pitchFamily="34" charset="0"/>
                <a:ea typeface="Montserrat" pitchFamily="34" charset="-122"/>
                <a:cs typeface="Montserrat" pitchFamily="34" charset="-120"/>
              </a:rPr>
              <a:t>Extracting relevant features from input data.</a:t>
            </a:r>
            <a:endParaRPr lang="en-US" sz="1464" dirty="0"/>
          </a:p>
        </p:txBody>
      </p:sp>
      <p:sp>
        <p:nvSpPr>
          <p:cNvPr id="10" name="Shape 6"/>
          <p:cNvSpPr/>
          <p:nvPr/>
        </p:nvSpPr>
        <p:spPr>
          <a:xfrm>
            <a:off x="5804773" y="3854946"/>
            <a:ext cx="6111002" cy="41791"/>
          </a:xfrm>
          <a:prstGeom prst="roundRect">
            <a:avLst>
              <a:gd name="adj" fmla="val 266876"/>
            </a:avLst>
          </a:prstGeom>
          <a:solidFill>
            <a:srgbClr val="EEEFF5"/>
          </a:solidFill>
          <a:ln/>
        </p:spPr>
      </p:sp>
      <p:pic>
        <p:nvPicPr>
          <p:cNvPr id="11" name="Image 2" descr="preencoded.png">    </p:cNvPr>
          <p:cNvPicPr>
            <a:picLocks noChangeAspect="1"/>
          </p:cNvPicPr>
          <p:nvPr/>
        </p:nvPicPr>
        <p:blipFill>
          <a:blip r:embed="rId3"/>
          <a:stretch>
            <a:fillRect/>
          </a:stretch>
        </p:blipFill>
        <p:spPr>
          <a:xfrm>
            <a:off x="3458051" y="3933230"/>
            <a:ext cx="3067050" cy="1346240"/>
          </a:xfrm>
          <a:prstGeom prst="rect">
            <a:avLst/>
          </a:prstGeom>
        </p:spPr>
      </p:pic>
      <p:sp>
        <p:nvSpPr>
          <p:cNvPr id="12" name="Text 7"/>
          <p:cNvSpPr/>
          <p:nvPr/>
        </p:nvSpPr>
        <p:spPr>
          <a:xfrm>
            <a:off x="4926449" y="4431983"/>
            <a:ext cx="130135" cy="348615"/>
          </a:xfrm>
          <a:prstGeom prst="rect">
            <a:avLst/>
          </a:prstGeom>
          <a:noFill/>
          <a:ln/>
        </p:spPr>
        <p:txBody>
          <a:bodyPr wrap="none" rtlCol="0" anchor="t"/>
          <a:lstStyle/>
          <a:p>
            <a:pPr algn="ctr" indent="0" marL="0">
              <a:lnSpc>
                <a:spcPts val="2744"/>
              </a:lnSpc>
              <a:buNone/>
            </a:pPr>
            <a:r>
              <a:rPr lang="en-US" sz="1830" b="1" dirty="0">
                <a:solidFill>
                  <a:srgbClr val="396AF1"/>
                </a:solidFill>
                <a:latin typeface="Barlow" pitchFamily="34" charset="0"/>
                <a:ea typeface="Barlow" pitchFamily="34" charset="-122"/>
                <a:cs typeface="Barlow" pitchFamily="34" charset="-120"/>
              </a:rPr>
              <a:t>2</a:t>
            </a:r>
            <a:endParaRPr lang="en-US" sz="1830" dirty="0"/>
          </a:p>
        </p:txBody>
      </p:sp>
      <p:sp>
        <p:nvSpPr>
          <p:cNvPr id="13" name="Text 8"/>
          <p:cNvSpPr/>
          <p:nvPr/>
        </p:nvSpPr>
        <p:spPr>
          <a:xfrm>
            <a:off x="6710958" y="4119086"/>
            <a:ext cx="4065032" cy="305633"/>
          </a:xfrm>
          <a:prstGeom prst="rect">
            <a:avLst/>
          </a:prstGeom>
          <a:noFill/>
          <a:ln/>
        </p:spPr>
        <p:txBody>
          <a:bodyPr wrap="none" rtlCol="0" anchor="t"/>
          <a:lstStyle/>
          <a:p>
            <a:pPr algn="l" indent="0" marL="0">
              <a:lnSpc>
                <a:spcPts val="2407"/>
              </a:lnSpc>
              <a:buNone/>
            </a:pPr>
            <a:r>
              <a:rPr lang="en-US" sz="1926" b="1" dirty="0">
                <a:solidFill>
                  <a:srgbClr val="396AF1"/>
                </a:solidFill>
                <a:latin typeface="Barlow" pitchFamily="34" charset="0"/>
                <a:ea typeface="Barlow" pitchFamily="34" charset="-122"/>
                <a:cs typeface="Barlow" pitchFamily="34" charset="-120"/>
              </a:rPr>
              <a:t>Model Training with proposed method</a:t>
            </a:r>
            <a:endParaRPr lang="en-US" sz="1926" dirty="0"/>
          </a:p>
        </p:txBody>
      </p:sp>
      <p:sp>
        <p:nvSpPr>
          <p:cNvPr id="14" name="Text 9"/>
          <p:cNvSpPr/>
          <p:nvPr/>
        </p:nvSpPr>
        <p:spPr>
          <a:xfrm>
            <a:off x="6710958" y="4536162"/>
            <a:ext cx="5065395" cy="557451"/>
          </a:xfrm>
          <a:prstGeom prst="rect">
            <a:avLst/>
          </a:prstGeom>
          <a:noFill/>
          <a:ln/>
        </p:spPr>
        <p:txBody>
          <a:bodyPr wrap="square" rtlCol="0" anchor="t"/>
          <a:lstStyle/>
          <a:p>
            <a:pPr algn="l" indent="0" marL="0">
              <a:lnSpc>
                <a:spcPts val="2195"/>
              </a:lnSpc>
              <a:buNone/>
            </a:pPr>
            <a:r>
              <a:rPr lang="en-US" sz="1464" dirty="0">
                <a:solidFill>
                  <a:srgbClr val="272525"/>
                </a:solidFill>
                <a:latin typeface="Montserrat" pitchFamily="34" charset="0"/>
                <a:ea typeface="Montserrat" pitchFamily="34" charset="-122"/>
                <a:cs typeface="Montserrat" pitchFamily="34" charset="-120"/>
              </a:rPr>
              <a:t>Training a deep learning model on a dataset of authentic and synthetic media.</a:t>
            </a:r>
            <a:endParaRPr lang="en-US" sz="1464" dirty="0"/>
          </a:p>
        </p:txBody>
      </p:sp>
      <p:sp>
        <p:nvSpPr>
          <p:cNvPr id="15" name="Shape 10"/>
          <p:cNvSpPr/>
          <p:nvPr/>
        </p:nvSpPr>
        <p:spPr>
          <a:xfrm>
            <a:off x="6571536" y="5247620"/>
            <a:ext cx="5344239" cy="41791"/>
          </a:xfrm>
          <a:prstGeom prst="roundRect">
            <a:avLst>
              <a:gd name="adj" fmla="val 266876"/>
            </a:avLst>
          </a:prstGeom>
          <a:solidFill>
            <a:srgbClr val="EEEFF5"/>
          </a:solidFill>
          <a:ln/>
        </p:spPr>
      </p:sp>
      <p:pic>
        <p:nvPicPr>
          <p:cNvPr id="16" name="Image 3" descr="preencoded.png">    </p:cNvPr>
          <p:cNvPicPr>
            <a:picLocks noChangeAspect="1"/>
          </p:cNvPicPr>
          <p:nvPr/>
        </p:nvPicPr>
        <p:blipFill>
          <a:blip r:embed="rId4"/>
          <a:stretch>
            <a:fillRect/>
          </a:stretch>
        </p:blipFill>
        <p:spPr>
          <a:xfrm>
            <a:off x="2691289" y="5325904"/>
            <a:ext cx="4600575" cy="1346240"/>
          </a:xfrm>
          <a:prstGeom prst="rect">
            <a:avLst/>
          </a:prstGeom>
        </p:spPr>
      </p:pic>
      <p:sp>
        <p:nvSpPr>
          <p:cNvPr id="17" name="Text 11"/>
          <p:cNvSpPr/>
          <p:nvPr/>
        </p:nvSpPr>
        <p:spPr>
          <a:xfrm>
            <a:off x="4928830" y="5824657"/>
            <a:ext cx="125492" cy="348615"/>
          </a:xfrm>
          <a:prstGeom prst="rect">
            <a:avLst/>
          </a:prstGeom>
          <a:noFill/>
          <a:ln/>
        </p:spPr>
        <p:txBody>
          <a:bodyPr wrap="none" rtlCol="0" anchor="t"/>
          <a:lstStyle/>
          <a:p>
            <a:pPr algn="ctr" indent="0" marL="0">
              <a:lnSpc>
                <a:spcPts val="2744"/>
              </a:lnSpc>
              <a:buNone/>
            </a:pPr>
            <a:r>
              <a:rPr lang="en-US" sz="1830" b="1" dirty="0">
                <a:solidFill>
                  <a:srgbClr val="396AF1"/>
                </a:solidFill>
                <a:latin typeface="Barlow" pitchFamily="34" charset="0"/>
                <a:ea typeface="Barlow" pitchFamily="34" charset="-122"/>
                <a:cs typeface="Barlow" pitchFamily="34" charset="-120"/>
              </a:rPr>
              <a:t>3</a:t>
            </a:r>
            <a:endParaRPr lang="en-US" sz="1830" dirty="0"/>
          </a:p>
        </p:txBody>
      </p:sp>
      <p:sp>
        <p:nvSpPr>
          <p:cNvPr id="18" name="Text 12"/>
          <p:cNvSpPr/>
          <p:nvPr/>
        </p:nvSpPr>
        <p:spPr>
          <a:xfrm>
            <a:off x="7477720" y="5511760"/>
            <a:ext cx="2880241" cy="305633"/>
          </a:xfrm>
          <a:prstGeom prst="rect">
            <a:avLst/>
          </a:prstGeom>
          <a:noFill/>
          <a:ln/>
        </p:spPr>
        <p:txBody>
          <a:bodyPr wrap="none" rtlCol="0" anchor="t"/>
          <a:lstStyle/>
          <a:p>
            <a:pPr algn="l" indent="0" marL="0">
              <a:lnSpc>
                <a:spcPts val="2407"/>
              </a:lnSpc>
              <a:buNone/>
            </a:pPr>
            <a:r>
              <a:rPr lang="en-US" sz="1926" b="1" dirty="0">
                <a:solidFill>
                  <a:srgbClr val="396AF1"/>
                </a:solidFill>
                <a:latin typeface="Barlow" pitchFamily="34" charset="0"/>
                <a:ea typeface="Barlow" pitchFamily="34" charset="-122"/>
                <a:cs typeface="Barlow" pitchFamily="34" charset="-120"/>
              </a:rPr>
              <a:t>Deepfake Detection Result</a:t>
            </a:r>
            <a:endParaRPr lang="en-US" sz="1926" dirty="0"/>
          </a:p>
        </p:txBody>
      </p:sp>
      <p:sp>
        <p:nvSpPr>
          <p:cNvPr id="19" name="Text 13"/>
          <p:cNvSpPr/>
          <p:nvPr/>
        </p:nvSpPr>
        <p:spPr>
          <a:xfrm>
            <a:off x="7477720" y="5928836"/>
            <a:ext cx="4298633" cy="557451"/>
          </a:xfrm>
          <a:prstGeom prst="rect">
            <a:avLst/>
          </a:prstGeom>
          <a:noFill/>
          <a:ln/>
        </p:spPr>
        <p:txBody>
          <a:bodyPr wrap="square" rtlCol="0" anchor="t"/>
          <a:lstStyle/>
          <a:p>
            <a:pPr algn="l" indent="0" marL="0">
              <a:lnSpc>
                <a:spcPts val="2195"/>
              </a:lnSpc>
              <a:buNone/>
            </a:pPr>
            <a:r>
              <a:rPr lang="en-US" sz="1464" dirty="0">
                <a:solidFill>
                  <a:srgbClr val="272525"/>
                </a:solidFill>
                <a:latin typeface="Montserrat" pitchFamily="34" charset="0"/>
                <a:ea typeface="Montserrat" pitchFamily="34" charset="-122"/>
                <a:cs typeface="Montserrat" pitchFamily="34" charset="-120"/>
              </a:rPr>
              <a:t>Using the trained model to classify new input data as real or synthetic.</a:t>
            </a:r>
            <a:endParaRPr lang="en-US" sz="1464" dirty="0"/>
          </a:p>
        </p:txBody>
      </p:sp>
      <p:sp>
        <p:nvSpPr>
          <p:cNvPr id="20" name="Text 14"/>
          <p:cNvSpPr/>
          <p:nvPr/>
        </p:nvSpPr>
        <p:spPr>
          <a:xfrm>
            <a:off x="2668072" y="6881217"/>
            <a:ext cx="9294138" cy="836176"/>
          </a:xfrm>
          <a:prstGeom prst="rect">
            <a:avLst/>
          </a:prstGeom>
          <a:noFill/>
          <a:ln/>
        </p:spPr>
        <p:txBody>
          <a:bodyPr wrap="square" rtlCol="0" anchor="t"/>
          <a:lstStyle/>
          <a:p>
            <a:pPr indent="0" marL="0">
              <a:lnSpc>
                <a:spcPts val="2195"/>
              </a:lnSpc>
              <a:buNone/>
            </a:pPr>
            <a:r>
              <a:rPr lang="en-US" sz="1464" dirty="0">
                <a:solidFill>
                  <a:srgbClr val="272525"/>
                </a:solidFill>
                <a:latin typeface="Montserrat" pitchFamily="34" charset="0"/>
                <a:ea typeface="Montserrat" pitchFamily="34" charset="-122"/>
                <a:cs typeface="Montserrat" pitchFamily="34" charset="-120"/>
              </a:rPr>
              <a:t>Deep learning models have achieved promising results in detecting deepfakes. These models can identify subtle variations in facial expressions, lip movements, and other visual cues that distinguish real media from synthetic ones.</a:t>
            </a:r>
            <a:endParaRPr lang="en-US" sz="1464" dirty="0"/>
          </a:p>
        </p:txBody>
      </p:sp>
      <p:pic>
        <p:nvPicPr>
          <p:cNvPr id="21"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3048238" y="470297"/>
            <a:ext cx="8533924" cy="1122759"/>
          </a:xfrm>
          <a:prstGeom prst="rect">
            <a:avLst/>
          </a:prstGeom>
          <a:noFill/>
          <a:ln/>
        </p:spPr>
        <p:txBody>
          <a:bodyPr wrap="square" rtlCol="0" anchor="t"/>
          <a:lstStyle/>
          <a:p>
            <a:pPr indent="0" marL="0">
              <a:lnSpc>
                <a:spcPts val="4421"/>
              </a:lnSpc>
              <a:buNone/>
            </a:pPr>
            <a:r>
              <a:rPr lang="en-US" sz="3537" b="1" dirty="0">
                <a:solidFill>
                  <a:srgbClr val="396AF1"/>
                </a:solidFill>
                <a:latin typeface="Barlow" pitchFamily="34" charset="0"/>
                <a:ea typeface="Barlow" pitchFamily="34" charset="-122"/>
                <a:cs typeface="Barlow" pitchFamily="34" charset="-120"/>
              </a:rPr>
              <a:t>Deepfake Detection using CNN and its Disadvantages</a:t>
            </a:r>
            <a:endParaRPr lang="en-US" sz="3537" dirty="0"/>
          </a:p>
        </p:txBody>
      </p:sp>
      <p:pic>
        <p:nvPicPr>
          <p:cNvPr id="5" name="Image 1" descr="preencoded.png">    </p:cNvPr>
          <p:cNvPicPr>
            <a:picLocks noChangeAspect="1"/>
          </p:cNvPicPr>
          <p:nvPr/>
        </p:nvPicPr>
        <p:blipFill>
          <a:blip r:embed="rId2"/>
          <a:stretch>
            <a:fillRect/>
          </a:stretch>
        </p:blipFill>
        <p:spPr>
          <a:xfrm>
            <a:off x="3048238" y="1849041"/>
            <a:ext cx="8533924" cy="3221474"/>
          </a:xfrm>
          <a:prstGeom prst="rect">
            <a:avLst/>
          </a:prstGeom>
        </p:spPr>
      </p:pic>
      <p:sp>
        <p:nvSpPr>
          <p:cNvPr id="6" name="Text 2"/>
          <p:cNvSpPr/>
          <p:nvPr/>
        </p:nvSpPr>
        <p:spPr>
          <a:xfrm>
            <a:off x="3048238" y="5262443"/>
            <a:ext cx="8533924" cy="1024414"/>
          </a:xfrm>
          <a:prstGeom prst="rect">
            <a:avLst/>
          </a:prstGeom>
          <a:noFill/>
          <a:ln/>
        </p:spPr>
        <p:txBody>
          <a:bodyPr wrap="square" rtlCol="0" anchor="t"/>
          <a:lstStyle/>
          <a:p>
            <a:pPr indent="0" marL="0">
              <a:lnSpc>
                <a:spcPts val="2016"/>
              </a:lnSpc>
              <a:buNone/>
            </a:pPr>
            <a:r>
              <a:rPr lang="en-US" sz="1344" dirty="0">
                <a:solidFill>
                  <a:srgbClr val="272525"/>
                </a:solidFill>
                <a:latin typeface="Montserrat" pitchFamily="34" charset="0"/>
                <a:ea typeface="Montserrat" pitchFamily="34" charset="-122"/>
                <a:cs typeface="Montserrat" pitchFamily="34" charset="-120"/>
              </a:rPr>
              <a:t>Convolutional Neural Networks (CNNs) have shown promising results in detecting deepfakes by identifying visual anomalies in synthetic media. CNNs can effectively extract and analyze low-level visual features, such as texture, lighting, and facial characteristics, to differentiate real from fake content.</a:t>
            </a:r>
            <a:endParaRPr lang="en-US" sz="1344" dirty="0"/>
          </a:p>
        </p:txBody>
      </p:sp>
      <p:sp>
        <p:nvSpPr>
          <p:cNvPr id="7" name="Text 3"/>
          <p:cNvSpPr/>
          <p:nvPr/>
        </p:nvSpPr>
        <p:spPr>
          <a:xfrm>
            <a:off x="3048238" y="6478786"/>
            <a:ext cx="8533924" cy="1280517"/>
          </a:xfrm>
          <a:prstGeom prst="rect">
            <a:avLst/>
          </a:prstGeom>
          <a:noFill/>
          <a:ln/>
        </p:spPr>
        <p:txBody>
          <a:bodyPr wrap="square" rtlCol="0" anchor="t"/>
          <a:lstStyle/>
          <a:p>
            <a:pPr indent="0" marL="0">
              <a:lnSpc>
                <a:spcPts val="2016"/>
              </a:lnSpc>
              <a:buNone/>
            </a:pPr>
            <a:r>
              <a:rPr lang="en-US" sz="1344" b="1" dirty="0">
                <a:solidFill>
                  <a:srgbClr val="272525"/>
                </a:solidFill>
                <a:latin typeface="Montserrat" pitchFamily="34" charset="0"/>
                <a:ea typeface="Montserrat" pitchFamily="34" charset="-122"/>
                <a:cs typeface="Montserrat" pitchFamily="34" charset="-120"/>
              </a:rPr>
              <a:t>Disadvantages of CNN-based Deepfake Detection:</a:t>
            </a:r>
            <a:pPr indent="0" marL="0">
              <a:lnSpc>
                <a:spcPts val="2016"/>
              </a:lnSpc>
              <a:buNone/>
            </a:pPr>
            <a:r>
              <a:rPr lang="en-US" sz="1344" dirty="0">
                <a:solidFill>
                  <a:srgbClr val="272525"/>
                </a:solidFill>
                <a:latin typeface="Montserrat" pitchFamily="34" charset="0"/>
                <a:ea typeface="Montserrat" pitchFamily="34" charset="-122"/>
                <a:cs typeface="Montserrat" pitchFamily="34" charset="-120"/>
              </a:rPr>
              <a:t> However, CNN-based approaches have some limitations. They are primarily focused on static image analysis and may struggle to capture temporal inconsistencies in video-based deepfakes. Additionally, CNNs can be vulnerable to adversarial attacks, where deepfake creators can deliberately introduce subtle perturbations to bypass the detection system.</a:t>
            </a:r>
            <a:endParaRPr lang="en-US" sz="1344" dirty="0"/>
          </a:p>
        </p:txBody>
      </p:sp>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866186" y="599599"/>
            <a:ext cx="10898029" cy="1433751"/>
          </a:xfrm>
          <a:prstGeom prst="rect">
            <a:avLst/>
          </a:prstGeom>
          <a:noFill/>
          <a:ln/>
        </p:spPr>
        <p:txBody>
          <a:bodyPr wrap="square" rtlCol="0" anchor="t"/>
          <a:lstStyle/>
          <a:p>
            <a:pPr indent="0" marL="0">
              <a:lnSpc>
                <a:spcPts val="5645"/>
              </a:lnSpc>
              <a:buNone/>
            </a:pPr>
            <a:r>
              <a:rPr lang="en-US" sz="4516" b="1" dirty="0">
                <a:solidFill>
                  <a:srgbClr val="396AF1"/>
                </a:solidFill>
                <a:latin typeface="Barlow" pitchFamily="34" charset="0"/>
                <a:ea typeface="Barlow" pitchFamily="34" charset="-122"/>
                <a:cs typeface="Barlow" pitchFamily="34" charset="-120"/>
              </a:rPr>
              <a:t>Proposed Attention-based LSTM with ResNet18 as Stacking Ensemble Method</a:t>
            </a:r>
            <a:endParaRPr lang="en-US" sz="4516" dirty="0"/>
          </a:p>
        </p:txBody>
      </p:sp>
      <p:pic>
        <p:nvPicPr>
          <p:cNvPr id="5" name="Image 1" descr="preencoded.png">    </p:cNvPr>
          <p:cNvPicPr>
            <a:picLocks noChangeAspect="1"/>
          </p:cNvPicPr>
          <p:nvPr/>
        </p:nvPicPr>
        <p:blipFill>
          <a:blip r:embed="rId2"/>
          <a:stretch>
            <a:fillRect/>
          </a:stretch>
        </p:blipFill>
        <p:spPr>
          <a:xfrm>
            <a:off x="1866186" y="2469237"/>
            <a:ext cx="3414713" cy="2110383"/>
          </a:xfrm>
          <a:prstGeom prst="rect">
            <a:avLst/>
          </a:prstGeom>
        </p:spPr>
      </p:pic>
      <p:sp>
        <p:nvSpPr>
          <p:cNvPr id="6" name="Text 2"/>
          <p:cNvSpPr/>
          <p:nvPr/>
        </p:nvSpPr>
        <p:spPr>
          <a:xfrm>
            <a:off x="1866186" y="4852035"/>
            <a:ext cx="2867858" cy="358497"/>
          </a:xfrm>
          <a:prstGeom prst="rect">
            <a:avLst/>
          </a:prstGeom>
          <a:noFill/>
          <a:ln/>
        </p:spPr>
        <p:txBody>
          <a:bodyPr wrap="none" rtlCol="0" anchor="t"/>
          <a:lstStyle/>
          <a:p>
            <a:pPr algn="l" indent="0" marL="0">
              <a:lnSpc>
                <a:spcPts val="2823"/>
              </a:lnSpc>
              <a:buNone/>
            </a:pPr>
            <a:r>
              <a:rPr lang="en-US" sz="2258" b="1" dirty="0">
                <a:solidFill>
                  <a:srgbClr val="396AF1"/>
                </a:solidFill>
                <a:latin typeface="Barlow" pitchFamily="34" charset="0"/>
                <a:ea typeface="Barlow" pitchFamily="34" charset="-122"/>
                <a:cs typeface="Barlow" pitchFamily="34" charset="-120"/>
              </a:rPr>
              <a:t>Attention-based LSTM</a:t>
            </a:r>
            <a:endParaRPr lang="en-US" sz="2258" dirty="0"/>
          </a:p>
        </p:txBody>
      </p:sp>
      <p:sp>
        <p:nvSpPr>
          <p:cNvPr id="7" name="Text 3"/>
          <p:cNvSpPr/>
          <p:nvPr/>
        </p:nvSpPr>
        <p:spPr>
          <a:xfrm>
            <a:off x="1866186" y="5341263"/>
            <a:ext cx="3414713" cy="2288619"/>
          </a:xfrm>
          <a:prstGeom prst="rect">
            <a:avLst/>
          </a:prstGeom>
          <a:noFill/>
          <a:ln/>
        </p:spPr>
        <p:txBody>
          <a:bodyPr wrap="square" rtlCol="0" anchor="t"/>
          <a:lstStyle/>
          <a:p>
            <a:pPr algn="l" indent="0" marL="0">
              <a:lnSpc>
                <a:spcPts val="2574"/>
              </a:lnSpc>
              <a:buNone/>
            </a:pPr>
            <a:r>
              <a:rPr lang="en-US" sz="1716" dirty="0">
                <a:solidFill>
                  <a:srgbClr val="272525"/>
                </a:solidFill>
                <a:latin typeface="Montserrat" pitchFamily="34" charset="0"/>
                <a:ea typeface="Montserrat" pitchFamily="34" charset="-122"/>
                <a:cs typeface="Montserrat" pitchFamily="34" charset="-120"/>
              </a:rPr>
              <a:t>By integrating an attention mechanism into the LSTM, the model can selectively focus on the most relevant temporal features for deepfake detection, improving overall performance.</a:t>
            </a:r>
            <a:endParaRPr lang="en-US" sz="1716" dirty="0"/>
          </a:p>
        </p:txBody>
      </p:sp>
      <p:pic>
        <p:nvPicPr>
          <p:cNvPr id="8" name="Image 2" descr="preencoded.png">    </p:cNvPr>
          <p:cNvPicPr>
            <a:picLocks noChangeAspect="1"/>
          </p:cNvPicPr>
          <p:nvPr/>
        </p:nvPicPr>
        <p:blipFill>
          <a:blip r:embed="rId3"/>
          <a:stretch>
            <a:fillRect/>
          </a:stretch>
        </p:blipFill>
        <p:spPr>
          <a:xfrm>
            <a:off x="5607725" y="2469237"/>
            <a:ext cx="3414832" cy="2110502"/>
          </a:xfrm>
          <a:prstGeom prst="rect">
            <a:avLst/>
          </a:prstGeom>
        </p:spPr>
      </p:pic>
      <p:sp>
        <p:nvSpPr>
          <p:cNvPr id="9" name="Text 4"/>
          <p:cNvSpPr/>
          <p:nvPr/>
        </p:nvSpPr>
        <p:spPr>
          <a:xfrm>
            <a:off x="5607725" y="4852154"/>
            <a:ext cx="2867858" cy="358497"/>
          </a:xfrm>
          <a:prstGeom prst="rect">
            <a:avLst/>
          </a:prstGeom>
          <a:noFill/>
          <a:ln/>
        </p:spPr>
        <p:txBody>
          <a:bodyPr wrap="none" rtlCol="0" anchor="t"/>
          <a:lstStyle/>
          <a:p>
            <a:pPr algn="l" indent="0" marL="0">
              <a:lnSpc>
                <a:spcPts val="2823"/>
              </a:lnSpc>
              <a:buNone/>
            </a:pPr>
            <a:r>
              <a:rPr lang="en-US" sz="2258" b="1" dirty="0">
                <a:solidFill>
                  <a:srgbClr val="396AF1"/>
                </a:solidFill>
                <a:latin typeface="Barlow" pitchFamily="34" charset="0"/>
                <a:ea typeface="Barlow" pitchFamily="34" charset="-122"/>
                <a:cs typeface="Barlow" pitchFamily="34" charset="-120"/>
              </a:rPr>
              <a:t>ResNet18 Stacking</a:t>
            </a:r>
            <a:endParaRPr lang="en-US" sz="2258" dirty="0"/>
          </a:p>
        </p:txBody>
      </p:sp>
      <p:sp>
        <p:nvSpPr>
          <p:cNvPr id="10" name="Text 5"/>
          <p:cNvSpPr/>
          <p:nvPr/>
        </p:nvSpPr>
        <p:spPr>
          <a:xfrm>
            <a:off x="5607725" y="5341382"/>
            <a:ext cx="3414832" cy="2288619"/>
          </a:xfrm>
          <a:prstGeom prst="rect">
            <a:avLst/>
          </a:prstGeom>
          <a:noFill/>
          <a:ln/>
        </p:spPr>
        <p:txBody>
          <a:bodyPr wrap="square" rtlCol="0" anchor="t"/>
          <a:lstStyle/>
          <a:p>
            <a:pPr algn="l" indent="0" marL="0">
              <a:lnSpc>
                <a:spcPts val="2574"/>
              </a:lnSpc>
              <a:buNone/>
            </a:pPr>
            <a:r>
              <a:rPr lang="en-US" sz="1716" dirty="0">
                <a:solidFill>
                  <a:srgbClr val="272525"/>
                </a:solidFill>
                <a:latin typeface="Montserrat" pitchFamily="34" charset="0"/>
                <a:ea typeface="Montserrat" pitchFamily="34" charset="-122"/>
                <a:cs typeface="Montserrat" pitchFamily="34" charset="-120"/>
              </a:rPr>
              <a:t>Stacking the LSTM with a ResNet18 CNN allows the model to capture both temporal and spatial features, leveraging the strengths of each architecture for more robust deepfake detection.</a:t>
            </a:r>
            <a:endParaRPr lang="en-US" sz="1716" dirty="0"/>
          </a:p>
        </p:txBody>
      </p:sp>
      <p:pic>
        <p:nvPicPr>
          <p:cNvPr id="11" name="Image 3" descr="preencoded.png">    </p:cNvPr>
          <p:cNvPicPr>
            <a:picLocks noChangeAspect="1"/>
          </p:cNvPicPr>
          <p:nvPr/>
        </p:nvPicPr>
        <p:blipFill>
          <a:blip r:embed="rId4"/>
          <a:stretch>
            <a:fillRect/>
          </a:stretch>
        </p:blipFill>
        <p:spPr>
          <a:xfrm>
            <a:off x="9349383" y="2469237"/>
            <a:ext cx="3414832" cy="2110502"/>
          </a:xfrm>
          <a:prstGeom prst="rect">
            <a:avLst/>
          </a:prstGeom>
        </p:spPr>
      </p:pic>
      <p:sp>
        <p:nvSpPr>
          <p:cNvPr id="12" name="Text 6"/>
          <p:cNvSpPr/>
          <p:nvPr/>
        </p:nvSpPr>
        <p:spPr>
          <a:xfrm>
            <a:off x="9349383" y="4852154"/>
            <a:ext cx="2867858" cy="358497"/>
          </a:xfrm>
          <a:prstGeom prst="rect">
            <a:avLst/>
          </a:prstGeom>
          <a:noFill/>
          <a:ln/>
        </p:spPr>
        <p:txBody>
          <a:bodyPr wrap="none" rtlCol="0" anchor="t"/>
          <a:lstStyle/>
          <a:p>
            <a:pPr algn="l" indent="0" marL="0">
              <a:lnSpc>
                <a:spcPts val="2823"/>
              </a:lnSpc>
              <a:buNone/>
            </a:pPr>
            <a:r>
              <a:rPr lang="en-US" sz="2258" b="1" dirty="0">
                <a:solidFill>
                  <a:srgbClr val="396AF1"/>
                </a:solidFill>
                <a:latin typeface="Barlow" pitchFamily="34" charset="0"/>
                <a:ea typeface="Barlow" pitchFamily="34" charset="-122"/>
                <a:cs typeface="Barlow" pitchFamily="34" charset="-120"/>
              </a:rPr>
              <a:t>Ensemble Approach</a:t>
            </a:r>
            <a:endParaRPr lang="en-US" sz="2258" dirty="0"/>
          </a:p>
        </p:txBody>
      </p:sp>
      <p:sp>
        <p:nvSpPr>
          <p:cNvPr id="13" name="Text 7"/>
          <p:cNvSpPr/>
          <p:nvPr/>
        </p:nvSpPr>
        <p:spPr>
          <a:xfrm>
            <a:off x="9349383" y="5341382"/>
            <a:ext cx="3414832" cy="2288619"/>
          </a:xfrm>
          <a:prstGeom prst="rect">
            <a:avLst/>
          </a:prstGeom>
          <a:noFill/>
          <a:ln/>
        </p:spPr>
        <p:txBody>
          <a:bodyPr wrap="square" rtlCol="0" anchor="t"/>
          <a:lstStyle/>
          <a:p>
            <a:pPr algn="l" indent="0" marL="0">
              <a:lnSpc>
                <a:spcPts val="2574"/>
              </a:lnSpc>
              <a:buNone/>
            </a:pPr>
            <a:r>
              <a:rPr lang="en-US" sz="1716" dirty="0">
                <a:solidFill>
                  <a:srgbClr val="272525"/>
                </a:solidFill>
                <a:latin typeface="Montserrat" pitchFamily="34" charset="0"/>
                <a:ea typeface="Montserrat" pitchFamily="34" charset="-122"/>
                <a:cs typeface="Montserrat" pitchFamily="34" charset="-120"/>
              </a:rPr>
              <a:t>The stacking of LSTM and ResNet18 creates an ensemble model, where the combined predictions lead to more accurate and reliable deepfake detection compared to individual models.</a:t>
            </a:r>
            <a:endParaRPr lang="en-US" sz="1716" dirty="0"/>
          </a:p>
        </p:txBody>
      </p:sp>
      <p:pic>
        <p:nvPicPr>
          <p:cNvPr id="1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10686574"/>
          </a:xfrm>
          <a:prstGeom prst="rect">
            <a:avLst/>
          </a:prstGeom>
          <a:solidFill>
            <a:srgbClr val="EEEFF5"/>
          </a:solidFill>
          <a:ln/>
        </p:spPr>
      </p:sp>
      <p:sp>
        <p:nvSpPr>
          <p:cNvPr id="4" name="Text 1"/>
          <p:cNvSpPr/>
          <p:nvPr/>
        </p:nvSpPr>
        <p:spPr>
          <a:xfrm>
            <a:off x="3426738" y="427673"/>
            <a:ext cx="7505462" cy="511612"/>
          </a:xfrm>
          <a:prstGeom prst="rect">
            <a:avLst/>
          </a:prstGeom>
          <a:noFill/>
          <a:ln/>
        </p:spPr>
        <p:txBody>
          <a:bodyPr wrap="none" rtlCol="0" anchor="t"/>
          <a:lstStyle/>
          <a:p>
            <a:pPr indent="0" marL="0">
              <a:lnSpc>
                <a:spcPts val="4029"/>
              </a:lnSpc>
              <a:buNone/>
            </a:pPr>
            <a:r>
              <a:rPr lang="en-US" sz="3223" b="1" dirty="0">
                <a:solidFill>
                  <a:srgbClr val="396AF1"/>
                </a:solidFill>
                <a:latin typeface="Barlow" pitchFamily="34" charset="0"/>
                <a:ea typeface="Barlow" pitchFamily="34" charset="-122"/>
                <a:cs typeface="Barlow" pitchFamily="34" charset="-120"/>
              </a:rPr>
              <a:t>Model Architecture for Proposed Solution</a:t>
            </a:r>
            <a:endParaRPr lang="en-US" sz="3223" dirty="0"/>
          </a:p>
        </p:txBody>
      </p:sp>
      <p:pic>
        <p:nvPicPr>
          <p:cNvPr id="5" name="Image 1" descr="preencoded.png">    </p:cNvPr>
          <p:cNvPicPr>
            <a:picLocks noChangeAspect="1"/>
          </p:cNvPicPr>
          <p:nvPr/>
        </p:nvPicPr>
        <p:blipFill>
          <a:blip r:embed="rId2"/>
          <a:stretch>
            <a:fillRect/>
          </a:stretch>
        </p:blipFill>
        <p:spPr>
          <a:xfrm>
            <a:off x="5823466" y="1250275"/>
            <a:ext cx="2983349" cy="7084457"/>
          </a:xfrm>
          <a:prstGeom prst="rect">
            <a:avLst/>
          </a:prstGeom>
        </p:spPr>
      </p:pic>
      <p:sp>
        <p:nvSpPr>
          <p:cNvPr id="6" name="Text 2"/>
          <p:cNvSpPr/>
          <p:nvPr/>
        </p:nvSpPr>
        <p:spPr>
          <a:xfrm>
            <a:off x="3426738" y="8509635"/>
            <a:ext cx="7776924" cy="233243"/>
          </a:xfrm>
          <a:prstGeom prst="rect">
            <a:avLst/>
          </a:prstGeom>
          <a:noFill/>
          <a:ln/>
        </p:spPr>
        <p:txBody>
          <a:bodyPr wrap="none" rtlCol="0" anchor="t"/>
          <a:lstStyle/>
          <a:p>
            <a:pPr indent="0" marL="0">
              <a:lnSpc>
                <a:spcPts val="1837"/>
              </a:lnSpc>
              <a:buNone/>
            </a:pPr>
            <a:endParaRPr lang="en-US" sz="1225" dirty="0"/>
          </a:p>
        </p:txBody>
      </p:sp>
      <p:sp>
        <p:nvSpPr>
          <p:cNvPr id="7" name="Text 3"/>
          <p:cNvSpPr/>
          <p:nvPr/>
        </p:nvSpPr>
        <p:spPr>
          <a:xfrm>
            <a:off x="3426738" y="8917781"/>
            <a:ext cx="7776924" cy="932974"/>
          </a:xfrm>
          <a:prstGeom prst="rect">
            <a:avLst/>
          </a:prstGeom>
          <a:noFill/>
          <a:ln/>
        </p:spPr>
        <p:txBody>
          <a:bodyPr wrap="square" rtlCol="0" anchor="t"/>
          <a:lstStyle/>
          <a:p>
            <a:pPr indent="0" marL="0">
              <a:lnSpc>
                <a:spcPts val="1837"/>
              </a:lnSpc>
              <a:buNone/>
            </a:pPr>
            <a:r>
              <a:rPr lang="en-US" sz="1225" dirty="0">
                <a:solidFill>
                  <a:srgbClr val="272525"/>
                </a:solidFill>
                <a:latin typeface="Montserrat" pitchFamily="34" charset="0"/>
                <a:ea typeface="Montserrat" pitchFamily="34" charset="-122"/>
                <a:cs typeface="Montserrat" pitchFamily="34" charset="-120"/>
              </a:rPr>
              <a:t>This architecture combines the strengths of ResNet18 for extracting spatial features from video frames and an attention-based LSTM for capturing temporal dependencies within sequences of frames. Using a stacking ensemble method allows the model to leverage the complementary strengths of both models, resulting in a robust and accurate deepfake detection system.</a:t>
            </a:r>
            <a:endParaRPr lang="en-US" sz="1225" dirty="0"/>
          </a:p>
        </p:txBody>
      </p:sp>
      <p:sp>
        <p:nvSpPr>
          <p:cNvPr id="8" name="Text 4"/>
          <p:cNvSpPr/>
          <p:nvPr/>
        </p:nvSpPr>
        <p:spPr>
          <a:xfrm>
            <a:off x="3426738" y="10025658"/>
            <a:ext cx="7776924" cy="233243"/>
          </a:xfrm>
          <a:prstGeom prst="rect">
            <a:avLst/>
          </a:prstGeom>
          <a:noFill/>
          <a:ln/>
        </p:spPr>
        <p:txBody>
          <a:bodyPr wrap="none" rtlCol="0" anchor="t"/>
          <a:lstStyle/>
          <a:p>
            <a:pPr indent="0" marL="0">
              <a:lnSpc>
                <a:spcPts val="1837"/>
              </a:lnSpc>
              <a:buNone/>
            </a:pPr>
            <a:endParaRPr lang="en-US" sz="1225" dirty="0"/>
          </a:p>
        </p:txBody>
      </p:sp>
      <p:pic>
        <p:nvPicPr>
          <p:cNvPr id="9"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15824835"/>
          </a:xfrm>
          <a:prstGeom prst="rect">
            <a:avLst/>
          </a:prstGeom>
          <a:solidFill>
            <a:srgbClr val="EEEFF5"/>
          </a:solidFill>
          <a:ln/>
        </p:spPr>
      </p:sp>
      <p:sp>
        <p:nvSpPr>
          <p:cNvPr id="4" name="Text 1"/>
          <p:cNvSpPr/>
          <p:nvPr/>
        </p:nvSpPr>
        <p:spPr>
          <a:xfrm>
            <a:off x="3426738" y="427673"/>
            <a:ext cx="7776924" cy="1023223"/>
          </a:xfrm>
          <a:prstGeom prst="rect">
            <a:avLst/>
          </a:prstGeom>
          <a:noFill/>
          <a:ln/>
        </p:spPr>
        <p:txBody>
          <a:bodyPr wrap="square" rtlCol="0" anchor="t"/>
          <a:lstStyle/>
          <a:p>
            <a:pPr indent="0" marL="0">
              <a:lnSpc>
                <a:spcPts val="4029"/>
              </a:lnSpc>
              <a:buNone/>
            </a:pPr>
            <a:r>
              <a:rPr lang="en-US" sz="3223" b="1" dirty="0">
                <a:solidFill>
                  <a:srgbClr val="396AF1"/>
                </a:solidFill>
                <a:latin typeface="Barlow" pitchFamily="34" charset="0"/>
                <a:ea typeface="Barlow" pitchFamily="34" charset="-122"/>
                <a:cs typeface="Barlow" pitchFamily="34" charset="-120"/>
              </a:rPr>
              <a:t>Long Short Term Model (LSTM) for Deepfake Detection</a:t>
            </a:r>
            <a:endParaRPr lang="en-US" sz="3223" dirty="0"/>
          </a:p>
        </p:txBody>
      </p:sp>
      <p:sp>
        <p:nvSpPr>
          <p:cNvPr id="5" name="Text 2"/>
          <p:cNvSpPr/>
          <p:nvPr/>
        </p:nvSpPr>
        <p:spPr>
          <a:xfrm>
            <a:off x="3426738" y="1761887"/>
            <a:ext cx="7776924" cy="233243"/>
          </a:xfrm>
          <a:prstGeom prst="rect">
            <a:avLst/>
          </a:prstGeom>
          <a:noFill/>
          <a:ln/>
        </p:spPr>
        <p:txBody>
          <a:bodyPr wrap="none" rtlCol="0" anchor="t"/>
          <a:lstStyle/>
          <a:p>
            <a:pPr indent="0" marL="0">
              <a:lnSpc>
                <a:spcPts val="1837"/>
              </a:lnSpc>
              <a:buNone/>
            </a:pPr>
            <a:r>
              <a:rPr lang="en-US" sz="1225" dirty="0">
                <a:solidFill>
                  <a:srgbClr val="272525"/>
                </a:solidFill>
                <a:latin typeface="Montserrat" pitchFamily="34" charset="0"/>
                <a:ea typeface="Montserrat" pitchFamily="34" charset="-122"/>
                <a:cs typeface="Montserrat" pitchFamily="34" charset="-120"/>
              </a:rPr>
              <a:t>Here is a simple flowchart illustrating the process:</a:t>
            </a:r>
            <a:endParaRPr lang="en-US" sz="1225" dirty="0"/>
          </a:p>
        </p:txBody>
      </p:sp>
      <p:pic>
        <p:nvPicPr>
          <p:cNvPr id="6" name="Image 1" descr="preencoded.png">    </p:cNvPr>
          <p:cNvPicPr>
            <a:picLocks noChangeAspect="1"/>
          </p:cNvPicPr>
          <p:nvPr/>
        </p:nvPicPr>
        <p:blipFill>
          <a:blip r:embed="rId2"/>
          <a:stretch>
            <a:fillRect/>
          </a:stretch>
        </p:blipFill>
        <p:spPr>
          <a:xfrm>
            <a:off x="4827508" y="2170033"/>
            <a:ext cx="4975384" cy="5063371"/>
          </a:xfrm>
          <a:prstGeom prst="rect">
            <a:avLst/>
          </a:prstGeom>
        </p:spPr>
      </p:pic>
      <p:sp>
        <p:nvSpPr>
          <p:cNvPr id="7" name="Text 3"/>
          <p:cNvSpPr/>
          <p:nvPr/>
        </p:nvSpPr>
        <p:spPr>
          <a:xfrm>
            <a:off x="3426738" y="7408307"/>
            <a:ext cx="7776924" cy="233243"/>
          </a:xfrm>
          <a:prstGeom prst="rect">
            <a:avLst/>
          </a:prstGeom>
          <a:noFill/>
          <a:ln/>
        </p:spPr>
        <p:txBody>
          <a:bodyPr wrap="none" rtlCol="0" anchor="t"/>
          <a:lstStyle/>
          <a:p>
            <a:pPr indent="0" marL="0">
              <a:lnSpc>
                <a:spcPts val="1837"/>
              </a:lnSpc>
              <a:buNone/>
            </a:pPr>
            <a:endParaRPr lang="en-US" sz="1225" dirty="0"/>
          </a:p>
        </p:txBody>
      </p:sp>
      <p:pic>
        <p:nvPicPr>
          <p:cNvPr id="8" name="Image 2" descr="preencoded.png">    </p:cNvPr>
          <p:cNvPicPr>
            <a:picLocks noChangeAspect="1"/>
          </p:cNvPicPr>
          <p:nvPr/>
        </p:nvPicPr>
        <p:blipFill>
          <a:blip r:embed="rId3"/>
          <a:stretch>
            <a:fillRect/>
          </a:stretch>
        </p:blipFill>
        <p:spPr>
          <a:xfrm>
            <a:off x="3426738" y="7816453"/>
            <a:ext cx="777597" cy="1359694"/>
          </a:xfrm>
          <a:prstGeom prst="rect">
            <a:avLst/>
          </a:prstGeom>
        </p:spPr>
      </p:pic>
      <p:sp>
        <p:nvSpPr>
          <p:cNvPr id="9" name="Text 4"/>
          <p:cNvSpPr/>
          <p:nvPr/>
        </p:nvSpPr>
        <p:spPr>
          <a:xfrm>
            <a:off x="4437578" y="7971949"/>
            <a:ext cx="2046565" cy="255746"/>
          </a:xfrm>
          <a:prstGeom prst="rect">
            <a:avLst/>
          </a:prstGeom>
          <a:noFill/>
          <a:ln/>
        </p:spPr>
        <p:txBody>
          <a:bodyPr wrap="none" rtlCol="0" anchor="t"/>
          <a:lstStyle/>
          <a:p>
            <a:pPr algn="l" indent="0" marL="0">
              <a:lnSpc>
                <a:spcPts val="2014"/>
              </a:lnSpc>
              <a:buNone/>
            </a:pPr>
            <a:r>
              <a:rPr lang="en-US" sz="1611" b="1" dirty="0">
                <a:solidFill>
                  <a:srgbClr val="396AF1"/>
                </a:solidFill>
                <a:latin typeface="Barlow" pitchFamily="34" charset="0"/>
                <a:ea typeface="Barlow" pitchFamily="34" charset="-122"/>
                <a:cs typeface="Barlow" pitchFamily="34" charset="-120"/>
              </a:rPr>
              <a:t>Feature Extraction</a:t>
            </a:r>
            <a:endParaRPr lang="en-US" sz="1611" dirty="0"/>
          </a:p>
        </p:txBody>
      </p:sp>
      <p:sp>
        <p:nvSpPr>
          <p:cNvPr id="10" name="Text 5"/>
          <p:cNvSpPr/>
          <p:nvPr/>
        </p:nvSpPr>
        <p:spPr>
          <a:xfrm>
            <a:off x="4437578" y="8320921"/>
            <a:ext cx="6766084" cy="699730"/>
          </a:xfrm>
          <a:prstGeom prst="rect">
            <a:avLst/>
          </a:prstGeom>
          <a:noFill/>
          <a:ln/>
        </p:spPr>
        <p:txBody>
          <a:bodyPr wrap="square" rtlCol="0" anchor="t"/>
          <a:lstStyle/>
          <a:p>
            <a:pPr algn="l" indent="0" marL="0">
              <a:lnSpc>
                <a:spcPts val="1837"/>
              </a:lnSpc>
              <a:buNone/>
            </a:pPr>
            <a:r>
              <a:rPr lang="en-US" sz="1225" dirty="0">
                <a:solidFill>
                  <a:srgbClr val="272525"/>
                </a:solidFill>
                <a:latin typeface="Montserrat" pitchFamily="34" charset="0"/>
                <a:ea typeface="Montserrat" pitchFamily="34" charset="-122"/>
                <a:cs typeface="Montserrat" pitchFamily="34" charset="-120"/>
              </a:rPr>
              <a:t>The model removes the final fully connected layer to use the remaining network as a feature extractor. The output is a high-dimensional feature vector representing each frame.</a:t>
            </a:r>
            <a:endParaRPr lang="en-US" sz="1225" dirty="0"/>
          </a:p>
        </p:txBody>
      </p:sp>
      <p:pic>
        <p:nvPicPr>
          <p:cNvPr id="11" name="Image 3" descr="preencoded.png">    </p:cNvPr>
          <p:cNvPicPr>
            <a:picLocks noChangeAspect="1"/>
          </p:cNvPicPr>
          <p:nvPr/>
        </p:nvPicPr>
        <p:blipFill>
          <a:blip r:embed="rId4"/>
          <a:stretch>
            <a:fillRect/>
          </a:stretch>
        </p:blipFill>
        <p:spPr>
          <a:xfrm>
            <a:off x="3426738" y="9176147"/>
            <a:ext cx="777597" cy="1244203"/>
          </a:xfrm>
          <a:prstGeom prst="rect">
            <a:avLst/>
          </a:prstGeom>
        </p:spPr>
      </p:pic>
      <p:sp>
        <p:nvSpPr>
          <p:cNvPr id="12" name="Text 6"/>
          <p:cNvSpPr/>
          <p:nvPr/>
        </p:nvSpPr>
        <p:spPr>
          <a:xfrm>
            <a:off x="4437578" y="9331643"/>
            <a:ext cx="2046565" cy="255746"/>
          </a:xfrm>
          <a:prstGeom prst="rect">
            <a:avLst/>
          </a:prstGeom>
          <a:noFill/>
          <a:ln/>
        </p:spPr>
        <p:txBody>
          <a:bodyPr wrap="none" rtlCol="0" anchor="t"/>
          <a:lstStyle/>
          <a:p>
            <a:pPr algn="l" indent="0" marL="0">
              <a:lnSpc>
                <a:spcPts val="2014"/>
              </a:lnSpc>
              <a:buNone/>
            </a:pPr>
            <a:r>
              <a:rPr lang="en-US" sz="1611" b="1" dirty="0">
                <a:solidFill>
                  <a:srgbClr val="396AF1"/>
                </a:solidFill>
                <a:latin typeface="Barlow" pitchFamily="34" charset="0"/>
                <a:ea typeface="Barlow" pitchFamily="34" charset="-122"/>
                <a:cs typeface="Barlow" pitchFamily="34" charset="-120"/>
              </a:rPr>
              <a:t>Sequence Preparation</a:t>
            </a:r>
            <a:endParaRPr lang="en-US" sz="1611" dirty="0"/>
          </a:p>
        </p:txBody>
      </p:sp>
      <p:sp>
        <p:nvSpPr>
          <p:cNvPr id="13" name="Text 7"/>
          <p:cNvSpPr/>
          <p:nvPr/>
        </p:nvSpPr>
        <p:spPr>
          <a:xfrm>
            <a:off x="4437578" y="9680615"/>
            <a:ext cx="6766084" cy="466487"/>
          </a:xfrm>
          <a:prstGeom prst="rect">
            <a:avLst/>
          </a:prstGeom>
          <a:noFill/>
          <a:ln/>
        </p:spPr>
        <p:txBody>
          <a:bodyPr wrap="square" rtlCol="0" anchor="t"/>
          <a:lstStyle/>
          <a:p>
            <a:pPr algn="l" indent="0" marL="0">
              <a:lnSpc>
                <a:spcPts val="1837"/>
              </a:lnSpc>
              <a:buNone/>
            </a:pPr>
            <a:r>
              <a:rPr lang="en-US" sz="1225" dirty="0">
                <a:solidFill>
                  <a:srgbClr val="272525"/>
                </a:solidFill>
                <a:latin typeface="Montserrat" pitchFamily="34" charset="0"/>
                <a:ea typeface="Montserrat" pitchFamily="34" charset="-122"/>
                <a:cs typeface="Montserrat" pitchFamily="34" charset="-120"/>
              </a:rPr>
              <a:t>The extracted features from consecutive frames are organized into sequences to capture temporal information. These sequences are fed into the LSTM model.</a:t>
            </a:r>
            <a:endParaRPr lang="en-US" sz="1225" dirty="0"/>
          </a:p>
        </p:txBody>
      </p:sp>
      <p:pic>
        <p:nvPicPr>
          <p:cNvPr id="14" name="Image 4" descr="preencoded.png">    </p:cNvPr>
          <p:cNvPicPr>
            <a:picLocks noChangeAspect="1"/>
          </p:cNvPicPr>
          <p:nvPr/>
        </p:nvPicPr>
        <p:blipFill>
          <a:blip r:embed="rId5"/>
          <a:stretch>
            <a:fillRect/>
          </a:stretch>
        </p:blipFill>
        <p:spPr>
          <a:xfrm>
            <a:off x="3426738" y="10420350"/>
            <a:ext cx="777597" cy="1244203"/>
          </a:xfrm>
          <a:prstGeom prst="rect">
            <a:avLst/>
          </a:prstGeom>
        </p:spPr>
      </p:pic>
      <p:sp>
        <p:nvSpPr>
          <p:cNvPr id="15" name="Text 8"/>
          <p:cNvSpPr/>
          <p:nvPr/>
        </p:nvSpPr>
        <p:spPr>
          <a:xfrm>
            <a:off x="4437578" y="10575846"/>
            <a:ext cx="2046565" cy="255746"/>
          </a:xfrm>
          <a:prstGeom prst="rect">
            <a:avLst/>
          </a:prstGeom>
          <a:noFill/>
          <a:ln/>
        </p:spPr>
        <p:txBody>
          <a:bodyPr wrap="none" rtlCol="0" anchor="t"/>
          <a:lstStyle/>
          <a:p>
            <a:pPr algn="l" indent="0" marL="0">
              <a:lnSpc>
                <a:spcPts val="2014"/>
              </a:lnSpc>
              <a:buNone/>
            </a:pPr>
            <a:r>
              <a:rPr lang="en-US" sz="1611" b="1" dirty="0">
                <a:solidFill>
                  <a:srgbClr val="396AF1"/>
                </a:solidFill>
                <a:latin typeface="Barlow" pitchFamily="34" charset="0"/>
                <a:ea typeface="Barlow" pitchFamily="34" charset="-122"/>
                <a:cs typeface="Barlow" pitchFamily="34" charset="-120"/>
              </a:rPr>
              <a:t>ResNet18 Model</a:t>
            </a:r>
            <a:endParaRPr lang="en-US" sz="1611" dirty="0"/>
          </a:p>
        </p:txBody>
      </p:sp>
      <p:sp>
        <p:nvSpPr>
          <p:cNvPr id="16" name="Text 9"/>
          <p:cNvSpPr/>
          <p:nvPr/>
        </p:nvSpPr>
        <p:spPr>
          <a:xfrm>
            <a:off x="4437578" y="10924818"/>
            <a:ext cx="6766084" cy="466487"/>
          </a:xfrm>
          <a:prstGeom prst="rect">
            <a:avLst/>
          </a:prstGeom>
          <a:noFill/>
          <a:ln/>
        </p:spPr>
        <p:txBody>
          <a:bodyPr wrap="square" rtlCol="0" anchor="t"/>
          <a:lstStyle/>
          <a:p>
            <a:pPr algn="l" indent="0" marL="0">
              <a:lnSpc>
                <a:spcPts val="1837"/>
              </a:lnSpc>
              <a:buNone/>
            </a:pPr>
            <a:r>
              <a:rPr lang="en-US" sz="1225" dirty="0">
                <a:solidFill>
                  <a:srgbClr val="272525"/>
                </a:solidFill>
                <a:latin typeface="Montserrat" pitchFamily="34" charset="0"/>
                <a:ea typeface="Montserrat" pitchFamily="34" charset="-122"/>
                <a:cs typeface="Montserrat" pitchFamily="34" charset="-120"/>
              </a:rPr>
              <a:t>A pre-trained ResNet18 model is used to extract high-level spatial features from each frame. ResNet18 is known for its efficiency and accuracy in image recognition tasks.</a:t>
            </a:r>
            <a:endParaRPr lang="en-US" sz="1225" dirty="0"/>
          </a:p>
        </p:txBody>
      </p:sp>
      <p:pic>
        <p:nvPicPr>
          <p:cNvPr id="17" name="Image 5" descr="preencoded.png">    </p:cNvPr>
          <p:cNvPicPr>
            <a:picLocks noChangeAspect="1"/>
          </p:cNvPicPr>
          <p:nvPr/>
        </p:nvPicPr>
        <p:blipFill>
          <a:blip r:embed="rId6"/>
          <a:stretch>
            <a:fillRect/>
          </a:stretch>
        </p:blipFill>
        <p:spPr>
          <a:xfrm>
            <a:off x="3426738" y="11664553"/>
            <a:ext cx="777597" cy="1244203"/>
          </a:xfrm>
          <a:prstGeom prst="rect">
            <a:avLst/>
          </a:prstGeom>
        </p:spPr>
      </p:pic>
      <p:sp>
        <p:nvSpPr>
          <p:cNvPr id="18" name="Text 10"/>
          <p:cNvSpPr/>
          <p:nvPr/>
        </p:nvSpPr>
        <p:spPr>
          <a:xfrm>
            <a:off x="4437578" y="11820049"/>
            <a:ext cx="2046565" cy="255746"/>
          </a:xfrm>
          <a:prstGeom prst="rect">
            <a:avLst/>
          </a:prstGeom>
          <a:noFill/>
          <a:ln/>
        </p:spPr>
        <p:txBody>
          <a:bodyPr wrap="none" rtlCol="0" anchor="t"/>
          <a:lstStyle/>
          <a:p>
            <a:pPr algn="l" indent="0" marL="0">
              <a:lnSpc>
                <a:spcPts val="2014"/>
              </a:lnSpc>
              <a:buNone/>
            </a:pPr>
            <a:r>
              <a:rPr lang="en-US" sz="1611" b="1" dirty="0">
                <a:solidFill>
                  <a:srgbClr val="396AF1"/>
                </a:solidFill>
                <a:latin typeface="Barlow" pitchFamily="34" charset="0"/>
                <a:ea typeface="Barlow" pitchFamily="34" charset="-122"/>
                <a:cs typeface="Barlow" pitchFamily="34" charset="-120"/>
              </a:rPr>
              <a:t>LSTM Architecture</a:t>
            </a:r>
            <a:endParaRPr lang="en-US" sz="1611" dirty="0"/>
          </a:p>
        </p:txBody>
      </p:sp>
      <p:sp>
        <p:nvSpPr>
          <p:cNvPr id="19" name="Text 11"/>
          <p:cNvSpPr/>
          <p:nvPr/>
        </p:nvSpPr>
        <p:spPr>
          <a:xfrm>
            <a:off x="4437578" y="12169021"/>
            <a:ext cx="6766084" cy="466487"/>
          </a:xfrm>
          <a:prstGeom prst="rect">
            <a:avLst/>
          </a:prstGeom>
          <a:noFill/>
          <a:ln/>
        </p:spPr>
        <p:txBody>
          <a:bodyPr wrap="square" rtlCol="0" anchor="t"/>
          <a:lstStyle/>
          <a:p>
            <a:pPr algn="l" indent="0" marL="0">
              <a:lnSpc>
                <a:spcPts val="1837"/>
              </a:lnSpc>
              <a:buNone/>
            </a:pPr>
            <a:r>
              <a:rPr lang="en-US" sz="1225" dirty="0">
                <a:solidFill>
                  <a:srgbClr val="272525"/>
                </a:solidFill>
                <a:latin typeface="Montserrat" pitchFamily="34" charset="0"/>
                <a:ea typeface="Montserrat" pitchFamily="34" charset="-122"/>
                <a:cs typeface="Montserrat" pitchFamily="34" charset="-120"/>
              </a:rPr>
              <a:t>LSTMs are a specialized type of RNN designed to handle long-term dependencies in data, crucial for analyzing the temporal changes in deepfakes.</a:t>
            </a:r>
            <a:endParaRPr lang="en-US" sz="1225" dirty="0"/>
          </a:p>
        </p:txBody>
      </p:sp>
      <p:pic>
        <p:nvPicPr>
          <p:cNvPr id="20" name="Image 6" descr="preencoded.png">    </p:cNvPr>
          <p:cNvPicPr>
            <a:picLocks noChangeAspect="1"/>
          </p:cNvPicPr>
          <p:nvPr/>
        </p:nvPicPr>
        <p:blipFill>
          <a:blip r:embed="rId7"/>
          <a:stretch>
            <a:fillRect/>
          </a:stretch>
        </p:blipFill>
        <p:spPr>
          <a:xfrm>
            <a:off x="3426738" y="12908756"/>
            <a:ext cx="777597" cy="1244203"/>
          </a:xfrm>
          <a:prstGeom prst="rect">
            <a:avLst/>
          </a:prstGeom>
        </p:spPr>
      </p:pic>
      <p:sp>
        <p:nvSpPr>
          <p:cNvPr id="21" name="Text 12"/>
          <p:cNvSpPr/>
          <p:nvPr/>
        </p:nvSpPr>
        <p:spPr>
          <a:xfrm>
            <a:off x="4437578" y="13064252"/>
            <a:ext cx="2046565" cy="255746"/>
          </a:xfrm>
          <a:prstGeom prst="rect">
            <a:avLst/>
          </a:prstGeom>
          <a:noFill/>
          <a:ln/>
        </p:spPr>
        <p:txBody>
          <a:bodyPr wrap="none" rtlCol="0" anchor="t"/>
          <a:lstStyle/>
          <a:p>
            <a:pPr algn="l" indent="0" marL="0">
              <a:lnSpc>
                <a:spcPts val="2014"/>
              </a:lnSpc>
              <a:buNone/>
            </a:pPr>
            <a:r>
              <a:rPr lang="en-US" sz="1611" b="1" dirty="0">
                <a:solidFill>
                  <a:srgbClr val="396AF1"/>
                </a:solidFill>
                <a:latin typeface="Barlow" pitchFamily="34" charset="0"/>
                <a:ea typeface="Barlow" pitchFamily="34" charset="-122"/>
                <a:cs typeface="Barlow" pitchFamily="34" charset="-120"/>
              </a:rPr>
              <a:t>Feature Extraction</a:t>
            </a:r>
            <a:endParaRPr lang="en-US" sz="1611" dirty="0"/>
          </a:p>
        </p:txBody>
      </p:sp>
      <p:sp>
        <p:nvSpPr>
          <p:cNvPr id="22" name="Text 13"/>
          <p:cNvSpPr/>
          <p:nvPr/>
        </p:nvSpPr>
        <p:spPr>
          <a:xfrm>
            <a:off x="4437578" y="13413224"/>
            <a:ext cx="6766084" cy="466487"/>
          </a:xfrm>
          <a:prstGeom prst="rect">
            <a:avLst/>
          </a:prstGeom>
          <a:noFill/>
          <a:ln/>
        </p:spPr>
        <p:txBody>
          <a:bodyPr wrap="square" rtlCol="0" anchor="t"/>
          <a:lstStyle/>
          <a:p>
            <a:pPr algn="l" indent="0" marL="0">
              <a:lnSpc>
                <a:spcPts val="1837"/>
              </a:lnSpc>
              <a:buNone/>
            </a:pPr>
            <a:r>
              <a:rPr lang="en-US" sz="1225" dirty="0">
                <a:solidFill>
                  <a:srgbClr val="272525"/>
                </a:solidFill>
                <a:latin typeface="Montserrat" pitchFamily="34" charset="0"/>
                <a:ea typeface="Montserrat" pitchFamily="34" charset="-122"/>
                <a:cs typeface="Montserrat" pitchFamily="34" charset="-120"/>
              </a:rPr>
              <a:t>LSTMs extract features from video sequences, learning patterns that distinguish real videos from deepfakes.</a:t>
            </a:r>
            <a:endParaRPr lang="en-US" sz="1225" dirty="0"/>
          </a:p>
        </p:txBody>
      </p:sp>
      <p:pic>
        <p:nvPicPr>
          <p:cNvPr id="23" name="Image 7" descr="preencoded.png">    </p:cNvPr>
          <p:cNvPicPr>
            <a:picLocks noChangeAspect="1"/>
          </p:cNvPicPr>
          <p:nvPr/>
        </p:nvPicPr>
        <p:blipFill>
          <a:blip r:embed="rId8"/>
          <a:stretch>
            <a:fillRect/>
          </a:stretch>
        </p:blipFill>
        <p:spPr>
          <a:xfrm>
            <a:off x="3426738" y="14152959"/>
            <a:ext cx="777597" cy="1244203"/>
          </a:xfrm>
          <a:prstGeom prst="rect">
            <a:avLst/>
          </a:prstGeom>
        </p:spPr>
      </p:pic>
      <p:sp>
        <p:nvSpPr>
          <p:cNvPr id="24" name="Text 14"/>
          <p:cNvSpPr/>
          <p:nvPr/>
        </p:nvSpPr>
        <p:spPr>
          <a:xfrm>
            <a:off x="4437578" y="14308455"/>
            <a:ext cx="2046565" cy="255746"/>
          </a:xfrm>
          <a:prstGeom prst="rect">
            <a:avLst/>
          </a:prstGeom>
          <a:noFill/>
          <a:ln/>
        </p:spPr>
        <p:txBody>
          <a:bodyPr wrap="none" rtlCol="0" anchor="t"/>
          <a:lstStyle/>
          <a:p>
            <a:pPr algn="l" indent="0" marL="0">
              <a:lnSpc>
                <a:spcPts val="2014"/>
              </a:lnSpc>
              <a:buNone/>
            </a:pPr>
            <a:r>
              <a:rPr lang="en-US" sz="1611" b="1" dirty="0">
                <a:solidFill>
                  <a:srgbClr val="396AF1"/>
                </a:solidFill>
                <a:latin typeface="Barlow" pitchFamily="34" charset="0"/>
                <a:ea typeface="Barlow" pitchFamily="34" charset="-122"/>
                <a:cs typeface="Barlow" pitchFamily="34" charset="-120"/>
              </a:rPr>
              <a:t>Classification</a:t>
            </a:r>
            <a:endParaRPr lang="en-US" sz="1611" dirty="0"/>
          </a:p>
        </p:txBody>
      </p:sp>
      <p:sp>
        <p:nvSpPr>
          <p:cNvPr id="25" name="Text 15"/>
          <p:cNvSpPr/>
          <p:nvPr/>
        </p:nvSpPr>
        <p:spPr>
          <a:xfrm>
            <a:off x="4437578" y="14657427"/>
            <a:ext cx="6766084" cy="233243"/>
          </a:xfrm>
          <a:prstGeom prst="rect">
            <a:avLst/>
          </a:prstGeom>
          <a:noFill/>
          <a:ln/>
        </p:spPr>
        <p:txBody>
          <a:bodyPr wrap="none" rtlCol="0" anchor="t"/>
          <a:lstStyle/>
          <a:p>
            <a:pPr algn="l" indent="0" marL="0">
              <a:lnSpc>
                <a:spcPts val="1837"/>
              </a:lnSpc>
              <a:buNone/>
            </a:pPr>
            <a:r>
              <a:rPr lang="en-US" sz="1225" dirty="0">
                <a:solidFill>
                  <a:srgbClr val="272525"/>
                </a:solidFill>
                <a:latin typeface="Montserrat" pitchFamily="34" charset="0"/>
                <a:ea typeface="Montserrat" pitchFamily="34" charset="-122"/>
                <a:cs typeface="Montserrat" pitchFamily="34" charset="-120"/>
              </a:rPr>
              <a:t>Based on extracted features, the LSTM model classifies each video frame as real or fake.</a:t>
            </a:r>
            <a:endParaRPr lang="en-US" sz="1225" dirty="0"/>
          </a:p>
        </p:txBody>
      </p:sp>
      <p:pic>
        <p:nvPicPr>
          <p:cNvPr id="26" name="Image 8" descr="preencoded.png">
            <a:hlinkClick r:id="rId10" tooltip=""/>
          </p:cNvPr>
          <p:cNvPicPr>
            <a:picLocks noChangeAspect="1"/>
          </p:cNvPicPr>
          <p:nvPr/>
        </p:nvPicPr>
        <p:blipFill>
          <a:blip r:embed="rId9"/>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15</Slides>
  <Notes>15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2024-06-14T15:00:43Z</dcterms:created>
  <dcterms:modified xsi:type="dcterms:W3CDTF">2024-06-14T15:00:43Z</dcterms:modified>
</cp:coreProperties>
</file>